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03" r:id="rId3"/>
    <p:sldMasterId id="2147483743" r:id="rId4"/>
  </p:sldMasterIdLst>
  <p:notesMasterIdLst>
    <p:notesMasterId r:id="rId21"/>
  </p:notesMasterIdLst>
  <p:sldIdLst>
    <p:sldId id="269" r:id="rId5"/>
    <p:sldId id="298" r:id="rId6"/>
    <p:sldId id="287" r:id="rId7"/>
    <p:sldId id="288" r:id="rId8"/>
    <p:sldId id="297" r:id="rId9"/>
    <p:sldId id="338" r:id="rId10"/>
    <p:sldId id="299" r:id="rId11"/>
    <p:sldId id="341" r:id="rId12"/>
    <p:sldId id="342" r:id="rId13"/>
    <p:sldId id="346" r:id="rId14"/>
    <p:sldId id="343" r:id="rId15"/>
    <p:sldId id="344" r:id="rId16"/>
    <p:sldId id="347" r:id="rId17"/>
    <p:sldId id="331" r:id="rId18"/>
    <p:sldId id="345" r:id="rId19"/>
    <p:sldId id="300" r:id="rId2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587"/>
    <a:srgbClr val="2F526E"/>
    <a:srgbClr val="E4B4AD"/>
    <a:srgbClr val="F6F5ED"/>
    <a:srgbClr val="92AA8D"/>
    <a:srgbClr val="959487"/>
    <a:srgbClr val="8A9F80"/>
    <a:srgbClr val="F8F1E2"/>
    <a:srgbClr val="BE1522"/>
    <a:srgbClr val="3C72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80124" autoAdjust="0"/>
  </p:normalViewPr>
  <p:slideViewPr>
    <p:cSldViewPr snapToGrid="0">
      <p:cViewPr varScale="1">
        <p:scale>
          <a:sx n="104" d="100"/>
          <a:sy n="104" d="100"/>
        </p:scale>
        <p:origin x="63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silkeborg-my.sharepoint.com/personal/dr23985_silkeborg_dk/Documents/SK_Dokumenter/Plejefamilie%20afd/&#197;rsm&#248;de%202023/Ny%20Microsoft%20Excel-regnear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16407784251651"/>
          <c:y val="5.6635572687394956E-2"/>
          <c:w val="0.85636139145028001"/>
          <c:h val="0.86577739844463097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Kolonne1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'Ark1'!$B$2:$B$9</c:f>
              <c:numCache>
                <c:formatCode>General</c:formatCode>
                <c:ptCount val="8"/>
                <c:pt idx="0">
                  <c:v>1582</c:v>
                </c:pt>
                <c:pt idx="1">
                  <c:v>1480</c:v>
                </c:pt>
                <c:pt idx="2">
                  <c:v>1404</c:v>
                </c:pt>
                <c:pt idx="3">
                  <c:v>1434</c:v>
                </c:pt>
                <c:pt idx="4">
                  <c:v>1327</c:v>
                </c:pt>
                <c:pt idx="5">
                  <c:v>1254</c:v>
                </c:pt>
                <c:pt idx="6">
                  <c:v>1224</c:v>
                </c:pt>
                <c:pt idx="7">
                  <c:v>1188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FC-4720-93C6-B67A3008D92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66524975"/>
        <c:axId val="266529967"/>
      </c:lineChart>
      <c:catAx>
        <c:axId val="266524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66529967"/>
        <c:crosses val="autoZero"/>
        <c:auto val="1"/>
        <c:lblAlgn val="ctr"/>
        <c:lblOffset val="100"/>
        <c:noMultiLvlLbl val="0"/>
      </c:catAx>
      <c:valAx>
        <c:axId val="266529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665249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Nygodkendte</c:v>
                </c:pt>
              </c:strCache>
            </c:strRef>
          </c:tx>
          <c:spPr>
            <a:solidFill>
              <a:srgbClr val="00458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'Ark1'!$B$2:$B$8</c:f>
              <c:numCache>
                <c:formatCode>General</c:formatCode>
                <c:ptCount val="7"/>
                <c:pt idx="0">
                  <c:v>127</c:v>
                </c:pt>
                <c:pt idx="1">
                  <c:v>72</c:v>
                </c:pt>
                <c:pt idx="2">
                  <c:v>65</c:v>
                </c:pt>
                <c:pt idx="3">
                  <c:v>93</c:v>
                </c:pt>
                <c:pt idx="4">
                  <c:v>50</c:v>
                </c:pt>
                <c:pt idx="5">
                  <c:v>65</c:v>
                </c:pt>
                <c:pt idx="6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4-481F-A6FC-B4DB0E1692D6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Ophørte</c:v>
                </c:pt>
              </c:strCache>
            </c:strRef>
          </c:tx>
          <c:spPr>
            <a:solidFill>
              <a:srgbClr val="BE15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'Ark1'!$C$2:$C$8</c:f>
              <c:numCache>
                <c:formatCode>General</c:formatCode>
                <c:ptCount val="7"/>
                <c:pt idx="0">
                  <c:v>156</c:v>
                </c:pt>
                <c:pt idx="1">
                  <c:v>140</c:v>
                </c:pt>
                <c:pt idx="2">
                  <c:v>124</c:v>
                </c:pt>
                <c:pt idx="3">
                  <c:v>105</c:v>
                </c:pt>
                <c:pt idx="4">
                  <c:v>118</c:v>
                </c:pt>
                <c:pt idx="5">
                  <c:v>99</c:v>
                </c:pt>
                <c:pt idx="6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4-481F-A6FC-B4DB0E1692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35379376"/>
        <c:axId val="1235377296"/>
      </c:barChart>
      <c:catAx>
        <c:axId val="123537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35377296"/>
        <c:crosses val="autoZero"/>
        <c:auto val="1"/>
        <c:lblAlgn val="ctr"/>
        <c:lblOffset val="100"/>
        <c:noMultiLvlLbl val="0"/>
      </c:catAx>
      <c:valAx>
        <c:axId val="123537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23537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512841450370205"/>
          <c:y val="0.92438680538145857"/>
          <c:w val="0.36974296252580036"/>
          <c:h val="6.47466892096742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6T08:32:04.844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40,'0'-5,"0"-11,0-3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B0E6D-F6B5-44BD-A4BD-EB993702C053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542D3-2580-419D-A816-0A73DB4142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827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3FB24-5A5F-47D9-AA48-44DB583686C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4384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8447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2734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9844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73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3766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3FB24-5A5F-47D9-AA48-44DB583686C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87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525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995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657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723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948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722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/>
              <a:t>Kun ift. socialtilsynets arbejde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542D3-2580-419D-A816-0A73DB41424C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169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7A44EE-0C31-4DF4-AFCF-D96E203A9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536C7F1-CF0D-4482-BD66-713082812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BD7E9FE-5D40-4CA3-B39C-7544D860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2E72A90-932E-46B3-A4AC-ACE6B964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DA0AF4-6FB7-4441-BD9A-34F7EC81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10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939BA-81E5-4D21-8DEC-2A274C90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CE02A9A-116F-4906-9B1E-70CEE8070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66AFC0-759C-4CB8-8E57-41707C60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FA1EC6A-508B-4EED-8931-18684C9A5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F78B91-CE0F-4C31-98D6-8A03FF5D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37425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401382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2589582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6252236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1413266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142151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658110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4" name="Tekstfelt 23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</p:spTree>
    <p:extLst>
      <p:ext uri="{BB962C8B-B14F-4D97-AF65-F5344CB8AC3E}">
        <p14:creationId xmlns:p14="http://schemas.microsoft.com/office/powerpoint/2010/main" val="14586753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0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13860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6072106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148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C9FBD26-F774-4355-9B3E-F82F27E0E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F646D23-852D-4931-B661-7F6EF3012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E9B47DC-5EDB-404B-9C92-285A7AE9E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E20B19F-B24E-40D8-9933-0DC793FE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85D0E5D-8B82-4EBA-B51D-7D5BD98A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16335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131972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292126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9053807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9" name="Pladsholder til tekst 5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6C7C9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Pladsholder til tekst 5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6932706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7098180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867014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da-DK" dirty="0"/>
              <a:t>For at indsætte et billede:</a:t>
            </a:r>
          </a:p>
          <a:p>
            <a:r>
              <a:rPr lang="da-DK" dirty="0"/>
              <a:t>Brug ikonet i midten, vælg et billede, læg herefter billedet bagerst, </a:t>
            </a:r>
          </a:p>
          <a:p>
            <a:r>
              <a:rPr lang="da-DK" dirty="0"/>
              <a:t>ved at højreklikke i billedet, og vælge ”send bagerst”.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Tekstfelt 22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</p:spTree>
    <p:extLst>
      <p:ext uri="{BB962C8B-B14F-4D97-AF65-F5344CB8AC3E}">
        <p14:creationId xmlns:p14="http://schemas.microsoft.com/office/powerpoint/2010/main" val="16406468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628775"/>
            <a:ext cx="10538884" cy="424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>
          <a:xfrm>
            <a:off x="8610600" y="6052208"/>
            <a:ext cx="2743200" cy="365125"/>
          </a:xfrm>
        </p:spPr>
        <p:txBody>
          <a:bodyPr/>
          <a:lstStyle/>
          <a:p>
            <a:fld id="{01FBFC0A-BEBC-40A0-8454-02219032BE6F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686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indholdsobjekt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196" y="3356993"/>
            <a:ext cx="5088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89084" y="3356993"/>
            <a:ext cx="5088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F047F1-8512-4440-A8C1-DDCEDB43AE63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16" name="Pladsholder til sli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7" name="Tekstfelt 16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39926610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bille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>
          <a:xfrm>
            <a:off x="814917" y="3357563"/>
            <a:ext cx="5087999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/>
          <p:cNvSpPr>
            <a:spLocks noGrp="1"/>
          </p:cNvSpPr>
          <p:nvPr>
            <p:ph type="pic" sz="quarter" idx="15"/>
          </p:nvPr>
        </p:nvSpPr>
        <p:spPr>
          <a:xfrm>
            <a:off x="6288000" y="3357563"/>
            <a:ext cx="5088000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FAD375E-F8A0-49D5-A366-5E6D7A29B652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5" name="Tekstfelt 14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4048983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orient="horz" pos="2160">
          <p15:clr>
            <a:srgbClr val="FBAE40"/>
          </p15:clr>
        </p15:guide>
        <p15:guide id="1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noProof="0"/>
              <a:t>Klik for at redigere i master</a:t>
            </a:r>
          </a:p>
        </p:txBody>
      </p:sp>
      <p:sp>
        <p:nvSpPr>
          <p:cNvPr id="25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6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8" name="Pladsholder til tekst 5" descr="Socialstyrelsen Pay-off" title="Socialstyrelsen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0468310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Indhold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615948" y="945073"/>
            <a:ext cx="5761137" cy="4931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8" y="2204865"/>
            <a:ext cx="4633733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87A5F7-814C-4824-BC13-4CDB0AA7943F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38199" y="945072"/>
            <a:ext cx="4633732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2236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8" y="2204865"/>
            <a:ext cx="4633733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DCD642F-552A-4E06-9369-7C36D81D9FE4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5615518" y="945071"/>
            <a:ext cx="5761567" cy="4931854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38199" y="945072"/>
            <a:ext cx="4633732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617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3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bille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4"/>
          </p:nvPr>
        </p:nvSpPr>
        <p:spPr>
          <a:xfrm>
            <a:off x="838766" y="3357563"/>
            <a:ext cx="10538887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0F9C585-14CB-4CF4-94A9-5F097925DAC1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579113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indhold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4"/>
          </p:nvPr>
        </p:nvSpPr>
        <p:spPr>
          <a:xfrm>
            <a:off x="838199" y="3357563"/>
            <a:ext cx="10538885" cy="2519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7D128C-9851-4CEB-B50A-D757B788CC83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088073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noProof="1">
                <a:solidFill>
                  <a:prstClr val="black"/>
                </a:solidFill>
              </a:rPr>
              <a:t>For at indsætte et billede</a:t>
            </a:r>
            <a:r>
              <a:rPr lang="en-GB" sz="1000" noProof="1">
                <a:solidFill>
                  <a:prstClr val="black"/>
                </a:solidFill>
              </a:rPr>
              <a:t>:</a:t>
            </a:r>
          </a:p>
          <a:p>
            <a:endParaRPr lang="en-GB" sz="1000" noProof="1">
              <a:solidFill>
                <a:prstClr val="black"/>
              </a:solidFill>
            </a:endParaRPr>
          </a:p>
          <a:p>
            <a:r>
              <a:rPr lang="en-GB" sz="1000" noProof="1">
                <a:solidFill>
                  <a:prstClr val="black"/>
                </a:solidFill>
              </a:rPr>
              <a:t>Brug ikonet i midten til at vælg et billede, læg herefter billedet bagerst, ved at højreklikke i billedet, og vælge ”send bagerst”.</a:t>
            </a:r>
          </a:p>
        </p:txBody>
      </p:sp>
      <p:sp>
        <p:nvSpPr>
          <p:cNvPr id="13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4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9601" y="-13389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en-GB" dirty="0"/>
              <a:t>For at </a:t>
            </a:r>
            <a:r>
              <a:rPr lang="en-GB" dirty="0" err="1"/>
              <a:t>indsætte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:</a:t>
            </a:r>
          </a:p>
          <a:p>
            <a:r>
              <a:rPr lang="en-GB" dirty="0" err="1"/>
              <a:t>Brug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midten</a:t>
            </a:r>
            <a:r>
              <a:rPr lang="en-GB" dirty="0"/>
              <a:t>, </a:t>
            </a:r>
            <a:r>
              <a:rPr lang="en-GB" dirty="0" err="1"/>
              <a:t>vælg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, </a:t>
            </a:r>
            <a:r>
              <a:rPr lang="en-GB" dirty="0" err="1"/>
              <a:t>læg</a:t>
            </a:r>
            <a:r>
              <a:rPr lang="en-GB" dirty="0"/>
              <a:t> </a:t>
            </a:r>
            <a:r>
              <a:rPr lang="en-GB" dirty="0" err="1"/>
              <a:t>herefter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  <a:r>
              <a:rPr lang="en-GB" dirty="0" err="1"/>
              <a:t>bagerst</a:t>
            </a:r>
            <a:r>
              <a:rPr lang="en-GB" dirty="0"/>
              <a:t>, </a:t>
            </a:r>
          </a:p>
          <a:p>
            <a:r>
              <a:rPr lang="en-GB" dirty="0" err="1"/>
              <a:t>ved</a:t>
            </a:r>
            <a:r>
              <a:rPr lang="en-GB" dirty="0"/>
              <a:t> at højreklikke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vælge</a:t>
            </a:r>
            <a:r>
              <a:rPr lang="en-GB" dirty="0"/>
              <a:t> ”send </a:t>
            </a:r>
            <a:r>
              <a:rPr lang="en-GB" dirty="0" err="1"/>
              <a:t>bagerst</a:t>
            </a:r>
            <a:r>
              <a:rPr lang="en-GB" dirty="0"/>
              <a:t>”.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073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BAA0A-9C1C-40E2-80BF-03813B236851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kstfelt 7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56502124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BD0D-A801-42E4-95FA-EF10ABA8A243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en-GB" dirty="0">
              <a:solidFill>
                <a:srgbClr val="AF292E"/>
              </a:solidFill>
            </a:endParaRPr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en-GB" dirty="0">
              <a:solidFill>
                <a:srgbClr val="797777"/>
              </a:solidFill>
            </a:endParaRPr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>
                <a:solidFill>
                  <a:prstClr val="white"/>
                </a:solidFill>
              </a:rPr>
              <a:pPr/>
              <a:t>‹nr.›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kstfelt 6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rgbClr val="AF292E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32399390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8416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120122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995150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37000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093733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391151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98592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59992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E42F6-A4A9-4B5F-A769-2EBC8431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C4026A5-B57E-4DE1-8511-B2C0B8EFB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0B9347-89B8-469D-8E2A-3F65FF34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CEA49B2-ECB0-463C-9005-F883031A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48A1BFD-89FB-4863-B33C-9A653426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2566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10253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221514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34778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344723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93385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981164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111781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913190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4" name="Tekstfelt 23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4023730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0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63473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E9DF9-DD70-4BF0-B158-D6BAC76E4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C03584-0444-4156-847D-2647A9CF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C4A31A-B877-468E-B478-01E3939AE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F90BB2D-7AAC-4026-AD63-967F2E66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D1DF97-4D18-4F42-8F8B-057A77975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6616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392995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4959425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506354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213639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149108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9" name="Pladsholder til tekst 5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6C7C9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Pladsholder til tekst 5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3625278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46369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086494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da-DK" dirty="0"/>
              <a:t>For at indsætte et billede:</a:t>
            </a:r>
          </a:p>
          <a:p>
            <a:r>
              <a:rPr lang="da-DK" dirty="0"/>
              <a:t>Brug ikonet i midten, vælg et billede, læg herefter billedet bagerst, </a:t>
            </a:r>
          </a:p>
          <a:p>
            <a:r>
              <a:rPr lang="da-DK" dirty="0"/>
              <a:t>ved at højreklikke i billedet, og vælge ”send bagerst”.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Tekstfelt 22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481027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628775"/>
            <a:ext cx="10538884" cy="424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>
          <a:xfrm>
            <a:off x="8610600" y="6052208"/>
            <a:ext cx="2743200" cy="365125"/>
          </a:xfrm>
        </p:spPr>
        <p:txBody>
          <a:bodyPr/>
          <a:lstStyle/>
          <a:p>
            <a:fld id="{85C9E806-937F-425A-B3A8-4B476DA58A2F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0327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73F53-7412-4F16-8834-CF30FF93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5A9EC4-69A9-424A-BE3C-8E28592372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998DF0A-1EE7-43A4-B73F-95ADB9390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A19B981-5D46-4BDA-9193-288CA5A2D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E98C4F1-9749-45F4-A0D1-A8572F1D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E726B24-D7DA-47CA-98FD-F340ED7C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7800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indholdsobjekt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196" y="3356993"/>
            <a:ext cx="5088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89084" y="3356993"/>
            <a:ext cx="5088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B172DC2-8A80-4E6E-9065-48775EE62122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16" name="Pladsholder til sli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kstfelt 16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827157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bille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>
          <a:xfrm>
            <a:off x="814917" y="3357563"/>
            <a:ext cx="5087999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/>
          <p:cNvSpPr>
            <a:spLocks noGrp="1"/>
          </p:cNvSpPr>
          <p:nvPr>
            <p:ph type="pic" sz="quarter" idx="15"/>
          </p:nvPr>
        </p:nvSpPr>
        <p:spPr>
          <a:xfrm>
            <a:off x="6288000" y="3357563"/>
            <a:ext cx="5088000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7BFBA43-259E-412C-A4D5-1AAC66E0EBA9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kstfelt 14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087718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orient="horz" pos="2160">
          <p15:clr>
            <a:srgbClr val="FBAE40"/>
          </p15:clr>
        </p15:guide>
        <p15:guide id="1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Indhold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615948" y="945073"/>
            <a:ext cx="5761137" cy="4931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8" y="2204865"/>
            <a:ext cx="4633733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0FCFAE-9E40-48E8-86B5-28BD3801AB68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38199" y="945072"/>
            <a:ext cx="4633732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96974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8" y="2204865"/>
            <a:ext cx="4633733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99C85B5-5B4A-4187-BC1B-11CFA778110A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5615518" y="945071"/>
            <a:ext cx="5761567" cy="4931854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38199" y="945072"/>
            <a:ext cx="4633732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77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bille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4"/>
          </p:nvPr>
        </p:nvSpPr>
        <p:spPr>
          <a:xfrm>
            <a:off x="838766" y="3357563"/>
            <a:ext cx="10538887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B381105-7F93-48D3-902D-CE504BA818AE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34334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indhold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4"/>
          </p:nvPr>
        </p:nvSpPr>
        <p:spPr>
          <a:xfrm>
            <a:off x="838199" y="3357563"/>
            <a:ext cx="10538885" cy="2519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95D3EC3-B7F3-471E-8650-F24E68486B27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4250487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1" noProof="1"/>
              <a:t>For at indsætte</a:t>
            </a:r>
            <a:r>
              <a:rPr lang="en-GB" sz="1000" b="1" baseline="0" noProof="1"/>
              <a:t> et billede</a:t>
            </a:r>
            <a:r>
              <a:rPr lang="en-GB" sz="1000" baseline="0" noProof="1"/>
              <a:t>:</a:t>
            </a:r>
          </a:p>
          <a:p>
            <a:pPr algn="l"/>
            <a:endParaRPr lang="en-GB" sz="1000" baseline="0" noProof="1"/>
          </a:p>
          <a:p>
            <a:pPr algn="l"/>
            <a:r>
              <a:rPr lang="en-GB" sz="1000" baseline="0" noProof="1"/>
              <a:t>Brug ikonet i midten til at vælg et billede, læg herefter billedet bagerst, ved at højreklikke i billedet, og vælge ”send bagerst”.</a:t>
            </a:r>
            <a:endParaRPr lang="en-GB" sz="1000" noProof="1"/>
          </a:p>
        </p:txBody>
      </p:sp>
      <p:sp>
        <p:nvSpPr>
          <p:cNvPr id="13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4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9601" y="-13389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en-GB" dirty="0"/>
              <a:t>For at </a:t>
            </a:r>
            <a:r>
              <a:rPr lang="en-GB" dirty="0" err="1"/>
              <a:t>indsætte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:</a:t>
            </a:r>
          </a:p>
          <a:p>
            <a:r>
              <a:rPr lang="en-GB" dirty="0" err="1"/>
              <a:t>Brug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midten</a:t>
            </a:r>
            <a:r>
              <a:rPr lang="en-GB" dirty="0"/>
              <a:t>, </a:t>
            </a:r>
            <a:r>
              <a:rPr lang="en-GB" dirty="0" err="1"/>
              <a:t>vælg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, </a:t>
            </a:r>
            <a:r>
              <a:rPr lang="en-GB" dirty="0" err="1"/>
              <a:t>læg</a:t>
            </a:r>
            <a:r>
              <a:rPr lang="en-GB" dirty="0"/>
              <a:t> </a:t>
            </a:r>
            <a:r>
              <a:rPr lang="en-GB" dirty="0" err="1"/>
              <a:t>herefter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  <a:r>
              <a:rPr lang="en-GB" dirty="0" err="1"/>
              <a:t>bagerst</a:t>
            </a:r>
            <a:r>
              <a:rPr lang="en-GB" dirty="0"/>
              <a:t>, </a:t>
            </a:r>
          </a:p>
          <a:p>
            <a:r>
              <a:rPr lang="en-GB" dirty="0" err="1"/>
              <a:t>ved</a:t>
            </a:r>
            <a:r>
              <a:rPr lang="en-GB" dirty="0"/>
              <a:t> at højreklikke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vælge</a:t>
            </a:r>
            <a:r>
              <a:rPr lang="en-GB" dirty="0"/>
              <a:t> ”send </a:t>
            </a:r>
            <a:r>
              <a:rPr lang="en-GB" dirty="0" err="1"/>
              <a:t>bagerst</a:t>
            </a:r>
            <a:r>
              <a:rPr lang="en-GB" dirty="0"/>
              <a:t>”.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5949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9516A-D37E-4207-A26C-4CE5D16BBAC0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ekstfelt 7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1065611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3FCED-6A48-4E5A-BCA0-2516B1099FE4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ekstfelt 6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37636526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Rediger typografien i masterens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712122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7700C-8071-48E9-B8FC-4A112F45E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07DAC-591B-435E-A236-45B852C47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8E84E6D-5378-4AAE-8A63-B2A9D89A7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B3F39FF-1527-4273-887A-55A2DB28E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0F1169-FFCB-40BB-8068-C0BA15928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0689954-DBC6-4D74-9EC9-1FE0ED88B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A981AE9-93FF-4779-957A-36AB3ADE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D8F330C-5908-4F23-9572-D4BEA6EF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86767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CE32F-12D1-4FC3-A941-C3ACD98E078A}" type="datetime2">
              <a:rPr lang="da-DK" smtClean="0"/>
              <a:t>11. juni 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BD30B-0849-41E3-8AD2-8997208C89F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6615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noProof="0"/>
              <a:t>Klik for at redigere i master</a:t>
            </a:r>
          </a:p>
        </p:txBody>
      </p:sp>
      <p:sp>
        <p:nvSpPr>
          <p:cNvPr id="25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6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8" name="Pladsholder til tekst 5" descr="Socialstyrelsen Pay-off" title="Socialstyrelsen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9161550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63244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256230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703156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520103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050987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528409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0847073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41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122CEB-E61F-4126-94A1-F1E13119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1B20751-261D-4AFC-9623-5471B9AE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C8E2C7A-001B-491D-BB10-B87B0351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B465249-8D4D-4CC2-8CFE-B65258139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07423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119422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875528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rå">
    <p:bg>
      <p:bgPr>
        <a:solidFill>
          <a:srgbClr val="BCB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85984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795141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929908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91647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ul">
    <p:bg>
      <p:bgPr>
        <a:solidFill>
          <a:srgbClr val="ECE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539190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4" name="Tekstfelt 23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652383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0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137598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5568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BD95354-5EE5-4F19-9EBD-8935A7F3A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436C54D-98CC-4632-BE63-D3DA218A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5E4E8A8-8EF9-4A23-BB5D-39CA0F6A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98719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blå">
    <p:bg>
      <p:bgPr>
        <a:solidFill>
          <a:srgbClr val="CDE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8647028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4961767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602675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930098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9" name="Pladsholder til tekst 5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6C7C9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7" name="Pladsholder til tekst 5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5476860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å">
    <p:bg>
      <p:bgPr>
        <a:solidFill>
          <a:srgbClr val="C6C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695599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892815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da-DK" dirty="0"/>
              <a:t>For at indsætte et billede:</a:t>
            </a:r>
          </a:p>
          <a:p>
            <a:r>
              <a:rPr lang="da-DK" dirty="0"/>
              <a:t>Brug ikonet i midten, vælg et billede, læg herefter billedet bagerst, </a:t>
            </a:r>
          </a:p>
          <a:p>
            <a:r>
              <a:rPr lang="da-DK" dirty="0"/>
              <a:t>ved at højreklikke i billedet, og vælge ”send bagerst”.</a:t>
            </a:r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Tekstfelt 22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</p:spTree>
    <p:extLst>
      <p:ext uri="{BB962C8B-B14F-4D97-AF65-F5344CB8AC3E}">
        <p14:creationId xmlns:p14="http://schemas.microsoft.com/office/powerpoint/2010/main" val="33924420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199" y="1628775"/>
            <a:ext cx="10538884" cy="4248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>
          <a:xfrm>
            <a:off x="8610600" y="6052208"/>
            <a:ext cx="2743200" cy="365125"/>
          </a:xfrm>
        </p:spPr>
        <p:txBody>
          <a:bodyPr/>
          <a:lstStyle/>
          <a:p>
            <a:fld id="{311515C7-24B5-4CE4-86D0-EB398BDC2C4B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16255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indholdsobjekt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196" y="3356993"/>
            <a:ext cx="5088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89084" y="3356993"/>
            <a:ext cx="5088000" cy="25199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CA205C0-2E5A-4EA1-A8AA-43FD8E6979D6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15" name="Pladsholder til sidefod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16" name="Pladsholder til slidenumm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Tekstfelt 16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72178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BF25F-EC4A-40AD-AD28-F1618A428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11E3B7-0822-4E9B-86BC-6EE1F5032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6ECEC78-F143-4372-8CF9-6CC61AAD5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BE7697E-7E48-4FC5-AE24-CB7CFCB8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C0F4229-AC2C-4438-B4EB-3018A393A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DB61C19-039F-4F2A-BDE2-FA84424F2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32052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to billeder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billede 5"/>
          <p:cNvSpPr>
            <a:spLocks noGrp="1"/>
          </p:cNvSpPr>
          <p:nvPr>
            <p:ph type="pic" sz="quarter" idx="14"/>
          </p:nvPr>
        </p:nvSpPr>
        <p:spPr>
          <a:xfrm>
            <a:off x="814917" y="3357563"/>
            <a:ext cx="5087999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/>
          <p:cNvSpPr>
            <a:spLocks noGrp="1"/>
          </p:cNvSpPr>
          <p:nvPr>
            <p:ph type="pic" sz="quarter" idx="15"/>
          </p:nvPr>
        </p:nvSpPr>
        <p:spPr>
          <a:xfrm>
            <a:off x="6288000" y="3357563"/>
            <a:ext cx="5088000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F9D3E6B-CA76-4521-9E1B-5B9830DD11D3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14" name="Pladsholder til slidenummer 1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ekstfelt 14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760337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0" orient="horz" pos="2160">
          <p15:clr>
            <a:srgbClr val="FBAE40"/>
          </p15:clr>
        </p15:guide>
        <p15:guide id="1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Indhold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5615948" y="945073"/>
            <a:ext cx="5761137" cy="49318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8" y="2204865"/>
            <a:ext cx="4633733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9F7C71-9755-4094-B1D7-ED0AA9500510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38199" y="945072"/>
            <a:ext cx="4633732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4458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8" y="2204865"/>
            <a:ext cx="4633733" cy="36720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81AA79-13F0-4EF2-B80E-BE5FCDE24F06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Tekstfelt 11"/>
          <p:cNvSpPr txBox="1"/>
          <p:nvPr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5615518" y="945071"/>
            <a:ext cx="5761567" cy="4931854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38199" y="945072"/>
            <a:ext cx="4633732" cy="1043769"/>
          </a:xfrm>
        </p:spPr>
        <p:txBody>
          <a:bodyPr anchor="t"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3110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3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billede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5" name="Pladsholder til billede 4"/>
          <p:cNvSpPr>
            <a:spLocks noGrp="1"/>
          </p:cNvSpPr>
          <p:nvPr>
            <p:ph type="pic" sz="quarter" idx="14"/>
          </p:nvPr>
        </p:nvSpPr>
        <p:spPr>
          <a:xfrm>
            <a:off x="838766" y="3357563"/>
            <a:ext cx="10538887" cy="25193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19D41C9-B442-47EA-872E-B05B0AD35B4C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966661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og 1 indhold ned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5" cy="756084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3" name="Pladsholder til tekst 12"/>
          <p:cNvSpPr>
            <a:spLocks noGrp="1"/>
          </p:cNvSpPr>
          <p:nvPr>
            <p:ph type="body" sz="quarter" idx="13"/>
          </p:nvPr>
        </p:nvSpPr>
        <p:spPr>
          <a:xfrm>
            <a:off x="838199" y="1628775"/>
            <a:ext cx="10538885" cy="1620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4"/>
          </p:nvPr>
        </p:nvSpPr>
        <p:spPr>
          <a:xfrm>
            <a:off x="838199" y="3357563"/>
            <a:ext cx="10538885" cy="2519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GB" dirty="0"/>
          </a:p>
        </p:txBody>
      </p:sp>
      <p:sp>
        <p:nvSpPr>
          <p:cNvPr id="6" name="Pladsholder til dato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7704D3D-03DB-46F5-B922-3B56C83A73B3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7" name="Pladsholder til sidefod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1" name="Pladsholder til slide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1029038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0" name="Tekstfelt 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b="1" noProof="1"/>
              <a:t>For at indsætte</a:t>
            </a:r>
            <a:r>
              <a:rPr lang="en-GB" sz="1000" b="1" baseline="0" noProof="1"/>
              <a:t> et billede</a:t>
            </a:r>
            <a:r>
              <a:rPr lang="en-GB" sz="1000" baseline="0" noProof="1"/>
              <a:t>:</a:t>
            </a:r>
          </a:p>
          <a:p>
            <a:pPr algn="l"/>
            <a:endParaRPr lang="en-GB" sz="1000" baseline="0" noProof="1"/>
          </a:p>
          <a:p>
            <a:pPr algn="l"/>
            <a:r>
              <a:rPr lang="en-GB" sz="1000" baseline="0" noProof="1"/>
              <a:t>Brug ikonet i midten til at vælg et billede, læg herefter billedet bagerst, ved at højreklikke i billedet, og vælge ”send bagerst”.</a:t>
            </a:r>
            <a:endParaRPr lang="en-GB" sz="1000" noProof="1"/>
          </a:p>
        </p:txBody>
      </p:sp>
      <p:sp>
        <p:nvSpPr>
          <p:cNvPr id="13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4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8" name="Pladsholder til billede 3"/>
          <p:cNvSpPr>
            <a:spLocks noGrp="1"/>
          </p:cNvSpPr>
          <p:nvPr>
            <p:ph type="pic" sz="quarter" idx="10" hasCustomPrompt="1"/>
          </p:nvPr>
        </p:nvSpPr>
        <p:spPr>
          <a:xfrm>
            <a:off x="9601" y="-13389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r>
              <a:rPr lang="en-GB" dirty="0"/>
              <a:t>For at </a:t>
            </a:r>
            <a:r>
              <a:rPr lang="en-GB" dirty="0" err="1"/>
              <a:t>indsætte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:</a:t>
            </a:r>
          </a:p>
          <a:p>
            <a:r>
              <a:rPr lang="en-GB" dirty="0" err="1"/>
              <a:t>Brug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midten</a:t>
            </a:r>
            <a:r>
              <a:rPr lang="en-GB" dirty="0"/>
              <a:t>, </a:t>
            </a:r>
            <a:r>
              <a:rPr lang="en-GB" dirty="0" err="1"/>
              <a:t>vælg</a:t>
            </a:r>
            <a:r>
              <a:rPr lang="en-GB" dirty="0"/>
              <a:t> et </a:t>
            </a:r>
            <a:r>
              <a:rPr lang="en-GB" dirty="0" err="1"/>
              <a:t>billede</a:t>
            </a:r>
            <a:r>
              <a:rPr lang="en-GB" dirty="0"/>
              <a:t>, </a:t>
            </a:r>
            <a:r>
              <a:rPr lang="en-GB" dirty="0" err="1"/>
              <a:t>læg</a:t>
            </a:r>
            <a:r>
              <a:rPr lang="en-GB" dirty="0"/>
              <a:t> </a:t>
            </a:r>
            <a:r>
              <a:rPr lang="en-GB" dirty="0" err="1"/>
              <a:t>herefter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  <a:r>
              <a:rPr lang="en-GB" dirty="0" err="1"/>
              <a:t>bagerst</a:t>
            </a:r>
            <a:r>
              <a:rPr lang="en-GB" dirty="0"/>
              <a:t>, </a:t>
            </a:r>
          </a:p>
          <a:p>
            <a:r>
              <a:rPr lang="en-GB" dirty="0" err="1"/>
              <a:t>ved</a:t>
            </a:r>
            <a:r>
              <a:rPr lang="en-GB" dirty="0"/>
              <a:t> at højreklikke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,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vælge</a:t>
            </a:r>
            <a:r>
              <a:rPr lang="en-GB" dirty="0"/>
              <a:t> ”send </a:t>
            </a:r>
            <a:r>
              <a:rPr lang="en-GB" dirty="0" err="1"/>
              <a:t>bagerst</a:t>
            </a:r>
            <a:r>
              <a:rPr lang="en-GB" dirty="0"/>
              <a:t>”.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30967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A91B1-CCA8-4B3F-8E3B-7FEB620384B7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11" name="Pladsholder til sidefod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2" name="Pladsholder til sli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ekstfelt 7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25272864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dato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DB8F6-3E6C-4077-AC02-D1C2FF53ABFA}" type="datetime2">
              <a:rPr lang="da-DK" smtClean="0"/>
              <a:t>11. juni 2024</a:t>
            </a:fld>
            <a:endParaRPr lang="en-GB" dirty="0"/>
          </a:p>
        </p:txBody>
      </p:sp>
      <p:sp>
        <p:nvSpPr>
          <p:cNvPr id="12" name="Pladsholder til sidefod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  <a:endParaRPr lang="en-GB" dirty="0"/>
          </a:p>
        </p:txBody>
      </p:sp>
      <p:sp>
        <p:nvSpPr>
          <p:cNvPr id="13" name="Pladsholder til slide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DB2EE-0873-4EBD-BD17-6A767A2B9A33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7" name="Tekstfelt 6"/>
          <p:cNvSpPr txBox="1"/>
          <p:nvPr userDrawn="1"/>
        </p:nvSpPr>
        <p:spPr>
          <a:xfrm>
            <a:off x="838199" y="6170822"/>
            <a:ext cx="144016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900" b="1" dirty="0">
                <a:solidFill>
                  <a:schemeClr val="tx2"/>
                </a:solidFill>
              </a:rPr>
              <a:t>Socialstyrelsen</a:t>
            </a:r>
          </a:p>
        </p:txBody>
      </p:sp>
    </p:spTree>
    <p:extLst>
      <p:ext uri="{BB962C8B-B14F-4D97-AF65-F5344CB8AC3E}">
        <p14:creationId xmlns:p14="http://schemas.microsoft.com/office/powerpoint/2010/main" val="7870843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 userDrawn="1"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b="1" dirty="0"/>
              <a:t>For at indsætte</a:t>
            </a:r>
            <a:r>
              <a:rPr lang="da-DK" sz="1000" b="1" baseline="0" dirty="0"/>
              <a:t> et billede</a:t>
            </a:r>
            <a:r>
              <a:rPr lang="da-DK" sz="1000" baseline="0" dirty="0"/>
              <a:t>:</a:t>
            </a:r>
          </a:p>
          <a:p>
            <a:pPr algn="l"/>
            <a:endParaRPr lang="da-DK" sz="1000" baseline="0" dirty="0"/>
          </a:p>
          <a:p>
            <a:pPr algn="l"/>
            <a:r>
              <a:rPr lang="da-DK" sz="1000" baseline="0" dirty="0"/>
              <a:t>Brug først ikonet i midten til at vælg et billede, læg herefter billedet bagerst, ved at højreklikke i billedet, og vælge ”send bagerst”.</a:t>
            </a:r>
            <a:endParaRPr lang="da-DK" sz="1000" dirty="0"/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671849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709AE-BC72-4122-B8C5-D24592E01C3B}" type="datetime2">
              <a:rPr lang="da-DK" smtClean="0"/>
              <a:t>11. juni 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Årsmøde for plejefamilier i Region Midtjylland og Fåborg-Midtfyn kommune. 2022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BA2E7-ED79-477F-A3DB-3DCA828C702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668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9C464-546D-4445-AE41-67F3AD76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575C3FD-4200-42AA-9D96-26BE8F04A0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D2D40C8-5136-4447-B37F-34B968D34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44197A6-B7FF-48C0-878D-9EB6E798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BF3368C-AE58-4128-BC79-2B7F89C8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6B84C51-9869-41A5-B086-D57C246B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00430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slide hv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 noProof="0"/>
              <a:t>Klik for at redigere i master</a:t>
            </a:r>
          </a:p>
        </p:txBody>
      </p:sp>
      <p:sp>
        <p:nvSpPr>
          <p:cNvPr id="25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6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8" name="Pladsholder til tekst 5" descr="Socialstyrelsen Pay-off" title="Socialstyrelsen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076177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872529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ørk gul">
    <p:bg>
      <p:bgPr>
        <a:solidFill>
          <a:srgbClr val="E9D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454335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7392761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0922551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grøn">
    <p:bg>
      <p:bgPr>
        <a:solidFill>
          <a:srgbClr val="BAD9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7"/>
          <p:cNvSpPr>
            <a:spLocks noGrp="1"/>
          </p:cNvSpPr>
          <p:nvPr>
            <p:ph type="body" sz="quarter" idx="16"/>
          </p:nvPr>
        </p:nvSpPr>
        <p:spPr>
          <a:xfrm>
            <a:off x="5609861" y="3328192"/>
            <a:ext cx="960000" cy="288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Undertitel 2"/>
          <p:cNvSpPr>
            <a:spLocks noGrp="1"/>
          </p:cNvSpPr>
          <p:nvPr>
            <p:ph type="subTitle" idx="1"/>
          </p:nvPr>
        </p:nvSpPr>
        <p:spPr>
          <a:xfrm>
            <a:off x="5604453" y="3508412"/>
            <a:ext cx="5772631" cy="4966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GB" dirty="0"/>
          </a:p>
        </p:txBody>
      </p:sp>
      <p:sp>
        <p:nvSpPr>
          <p:cNvPr id="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9967279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9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2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3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538292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9102095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9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810080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231904" y="2265536"/>
            <a:ext cx="5484101" cy="2387600"/>
          </a:xfrm>
        </p:spPr>
        <p:txBody>
          <a:bodyPr anchor="ctr"/>
          <a:lstStyle>
            <a:lvl1pPr algn="l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20" name="Tekstfelt 19"/>
          <p:cNvSpPr txBox="1"/>
          <p:nvPr/>
        </p:nvSpPr>
        <p:spPr>
          <a:xfrm>
            <a:off x="-1584853" y="152637"/>
            <a:ext cx="14881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prstClr val="black"/>
                </a:solidFill>
              </a:rPr>
              <a:t>For at indsætte et billede</a:t>
            </a:r>
            <a:r>
              <a:rPr lang="da-DK" sz="1000" dirty="0">
                <a:solidFill>
                  <a:prstClr val="black"/>
                </a:solidFill>
              </a:rPr>
              <a:t>:</a:t>
            </a:r>
          </a:p>
          <a:p>
            <a:endParaRPr lang="da-DK" sz="1000" dirty="0">
              <a:solidFill>
                <a:prstClr val="black"/>
              </a:solidFill>
            </a:endParaRPr>
          </a:p>
          <a:p>
            <a:r>
              <a:rPr lang="da-DK" sz="1000" dirty="0">
                <a:solidFill>
                  <a:prstClr val="black"/>
                </a:solidFill>
              </a:rPr>
              <a:t>Brug først ikonet i midten til at vælg et billede, læg herefter billedet bagerst, ved at højreklikke i billedet, og vælge ”send bagerst”.</a:t>
            </a:r>
          </a:p>
        </p:txBody>
      </p:sp>
      <p:sp>
        <p:nvSpPr>
          <p:cNvPr id="16" name="Pladsholder til tekst 7" descr="&quot;&quot;" title="&quot;&quot;"/>
          <p:cNvSpPr>
            <a:spLocks noGrp="1"/>
          </p:cNvSpPr>
          <p:nvPr>
            <p:ph type="body" sz="quarter" idx="14"/>
          </p:nvPr>
        </p:nvSpPr>
        <p:spPr>
          <a:xfrm rot="14880000">
            <a:off x="1713995" y="1672017"/>
            <a:ext cx="3708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17" name="Pladsholder til tekst 7" descr="&quot;&quot;" title="&quot;&quot;"/>
          <p:cNvSpPr>
            <a:spLocks noGrp="1"/>
          </p:cNvSpPr>
          <p:nvPr>
            <p:ph type="body" sz="quarter" idx="13"/>
          </p:nvPr>
        </p:nvSpPr>
        <p:spPr>
          <a:xfrm rot="17520000">
            <a:off x="1687005" y="5112169"/>
            <a:ext cx="3744000" cy="384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sp>
        <p:nvSpPr>
          <p:cNvPr id="21" name="Pladsholder til tekst 5" descr="Socialstyrelsen Logo" title="Socialstyrelsen Logo"/>
          <p:cNvSpPr>
            <a:spLocks noGrp="1"/>
          </p:cNvSpPr>
          <p:nvPr>
            <p:ph type="body" sz="quarter" idx="11"/>
          </p:nvPr>
        </p:nvSpPr>
        <p:spPr>
          <a:xfrm>
            <a:off x="840000" y="2998800"/>
            <a:ext cx="2136000" cy="547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2" name="Pladsholder til tekst 5" descr="Socialstyrelsens pay-off" title="Socialstyrelsens pay-off"/>
          <p:cNvSpPr>
            <a:spLocks noGrp="1"/>
          </p:cNvSpPr>
          <p:nvPr>
            <p:ph type="body" sz="quarter" idx="16"/>
          </p:nvPr>
        </p:nvSpPr>
        <p:spPr>
          <a:xfrm>
            <a:off x="5232000" y="6188400"/>
            <a:ext cx="1353600" cy="2988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tIns="1296000" bIns="144000"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55908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slideLayout" Target="../slideLayouts/slideLayout122.xml"/><Relationship Id="rId38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37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36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Relationship Id="rId35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FB2A0A9-B8E0-44EB-B76A-B8C1FBCD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B31A158-D4C4-4E3C-A5B7-6FC93D9D6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7351F9-E2DD-4E03-948A-9583B0784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13EF4-C73C-469F-9B93-591BC89A1494}" type="datetimeFigureOut">
              <a:rPr lang="da-DK" smtClean="0"/>
              <a:t>11-06-2024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AB26015-3409-4602-8CC0-3186251A9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D54D310-0DB3-4690-B2B6-4A62EAC09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A30D8-D889-47F8-9232-959B52C6E5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201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62" r:id="rId5"/>
    <p:sldLayoutId id="2147483654" r:id="rId6"/>
    <p:sldLayoutId id="2147483784" r:id="rId7"/>
    <p:sldLayoutId id="2147483656" r:id="rId8"/>
    <p:sldLayoutId id="2147483657" r:id="rId9"/>
    <p:sldLayoutId id="2147483658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4" cy="7560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610600" y="605220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9DA14DCE-E4DA-405A-950B-BC5D9EE6EACB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199" y="6273316"/>
            <a:ext cx="6346079" cy="1800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0">
                <a:solidFill>
                  <a:schemeClr val="bg2"/>
                </a:solidFill>
              </a:defRPr>
            </a:lvl1pPr>
          </a:lstStyle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idx="1"/>
          </p:nvPr>
        </p:nvSpPr>
        <p:spPr>
          <a:xfrm>
            <a:off x="838200" y="1628776"/>
            <a:ext cx="10515600" cy="424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82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1026">
          <p15:clr>
            <a:srgbClr val="F26B43"/>
          </p15:clr>
        </p15:guide>
        <p15:guide id="13" pos="385">
          <p15:clr>
            <a:srgbClr val="F26B43"/>
          </p15:clr>
        </p15:guide>
        <p15:guide id="14" pos="5375">
          <p15:clr>
            <a:srgbClr val="F26B43"/>
          </p15:clr>
        </p15:guide>
        <p15:guide id="15" orient="horz" pos="370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4" cy="7560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610600" y="605220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573FD582-C8CE-4ADD-8515-74224782DFB0}" type="datetime2">
              <a:rPr lang="da-DK" smtClean="0"/>
              <a:t>11. juni 2024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199" y="6273316"/>
            <a:ext cx="6346079" cy="1800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0">
                <a:solidFill>
                  <a:schemeClr val="bg2"/>
                </a:solidFill>
              </a:defRPr>
            </a:lvl1pPr>
          </a:lstStyle>
          <a:p>
            <a:r>
              <a:rPr lang="da-DK"/>
              <a:t>Årsmøde for plejefamilier i Region Midtjylland og Fåborg-Midtfyn kommune. 2022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C4DB2EE-0873-4EBD-BD17-6A767A2B9A3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Pladsholder til tekst 7"/>
          <p:cNvSpPr>
            <a:spLocks noGrp="1"/>
          </p:cNvSpPr>
          <p:nvPr>
            <p:ph type="body" idx="1"/>
          </p:nvPr>
        </p:nvSpPr>
        <p:spPr>
          <a:xfrm>
            <a:off x="838200" y="1628776"/>
            <a:ext cx="10515600" cy="424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1026">
          <p15:clr>
            <a:srgbClr val="F26B43"/>
          </p15:clr>
        </p15:guide>
        <p15:guide id="13" pos="385">
          <p15:clr>
            <a:srgbClr val="F26B43"/>
          </p15:clr>
        </p15:guide>
        <p15:guide id="14" pos="5375">
          <p15:clr>
            <a:srgbClr val="F26B43"/>
          </p15:clr>
        </p15:guide>
        <p15:guide id="15" orient="horz" pos="370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199" y="764704"/>
            <a:ext cx="10538884" cy="7560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610600" y="6052208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1">
                <a:solidFill>
                  <a:schemeClr val="tx2"/>
                </a:solidFill>
              </a:defRPr>
            </a:lvl1pPr>
          </a:lstStyle>
          <a:p>
            <a:fld id="{25EA80BE-0511-414B-AF4D-6A35095BFDF4}" type="datetime2">
              <a:rPr lang="da-DK" smtClean="0">
                <a:solidFill>
                  <a:srgbClr val="AF292E"/>
                </a:solidFill>
              </a:rPr>
              <a:t>11. juni 2024</a:t>
            </a:fld>
            <a:endParaRPr lang="da-DK" dirty="0">
              <a:solidFill>
                <a:srgbClr val="AF292E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199" y="6273316"/>
            <a:ext cx="6346079" cy="18002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900" b="0">
                <a:solidFill>
                  <a:schemeClr val="bg2"/>
                </a:solidFill>
              </a:defRPr>
            </a:lvl1pPr>
          </a:lstStyle>
          <a:p>
            <a:r>
              <a:rPr lang="da-DK">
                <a:solidFill>
                  <a:srgbClr val="797777"/>
                </a:solidFill>
              </a:rPr>
              <a:t>Årsmøde for plejefamilier i Region Midtjylland og Fåborg-Midtfyn kommune. 2022</a:t>
            </a:r>
            <a:endParaRPr lang="da-DK" dirty="0">
              <a:solidFill>
                <a:srgbClr val="797777"/>
              </a:solidFill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C4DB2EE-0873-4EBD-BD17-6A767A2B9A33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8" name="Pladsholder til tekst 7"/>
          <p:cNvSpPr>
            <a:spLocks noGrp="1"/>
          </p:cNvSpPr>
          <p:nvPr>
            <p:ph type="body" idx="1"/>
          </p:nvPr>
        </p:nvSpPr>
        <p:spPr>
          <a:xfrm>
            <a:off x="838200" y="1628776"/>
            <a:ext cx="10515600" cy="424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11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-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1026">
          <p15:clr>
            <a:srgbClr val="F26B43"/>
          </p15:clr>
        </p15:guide>
        <p15:guide id="13" pos="385">
          <p15:clr>
            <a:srgbClr val="F26B43"/>
          </p15:clr>
        </p15:guide>
        <p15:guide id="14" pos="5375">
          <p15:clr>
            <a:srgbClr val="F26B43"/>
          </p15:clr>
        </p15:guide>
        <p15:guide id="15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customXml" Target="../ink/ink1.xml"/><Relationship Id="rId9" Type="http://schemas.openxmlformats.org/officeDocument/2006/relationships/image" Target="../media/image2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.xml"/><Relationship Id="rId11" Type="http://schemas.openxmlformats.org/officeDocument/2006/relationships/image" Target="../media/image42.png"/><Relationship Id="rId5" Type="http://schemas.openxmlformats.org/officeDocument/2006/relationships/image" Target="../media/image37.svg"/><Relationship Id="rId10" Type="http://schemas.openxmlformats.org/officeDocument/2006/relationships/image" Target="../media/image41.sv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21552A00-DAEC-4D51-97DF-5F280050B2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6"/>
            <a:ext cx="12229833" cy="737906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D787CF8E-7954-4072-A300-E0AD43664019}"/>
              </a:ext>
            </a:extLst>
          </p:cNvPr>
          <p:cNvSpPr/>
          <p:nvPr/>
        </p:nvSpPr>
        <p:spPr>
          <a:xfrm>
            <a:off x="-18916" y="3429000"/>
            <a:ext cx="6958732" cy="1311442"/>
          </a:xfrm>
          <a:prstGeom prst="rect">
            <a:avLst/>
          </a:prstGeom>
          <a:solidFill>
            <a:srgbClr val="E4B4A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98FF9DB-41D6-41EA-A15A-504DFBEFB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615" y="3608432"/>
            <a:ext cx="9010995" cy="855373"/>
          </a:xfrm>
        </p:spPr>
        <p:txBody>
          <a:bodyPr>
            <a:noAutofit/>
          </a:bodyPr>
          <a:lstStyle/>
          <a:p>
            <a:pPr algn="l"/>
            <a:r>
              <a:rPr lang="da-DK" dirty="0">
                <a:latin typeface="Signa" panose="02000503050000020004" pitchFamily="2" charset="0"/>
              </a:rPr>
              <a:t>Årsmøde 2024 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FFAABF9-234B-4336-867D-3F88E97B3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82" y="6234911"/>
            <a:ext cx="3572112" cy="461971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910CA97-ACA7-40D4-8B20-8378B7CBA7C1}"/>
              </a:ext>
            </a:extLst>
          </p:cNvPr>
          <p:cNvSpPr txBox="1"/>
          <p:nvPr/>
        </p:nvSpPr>
        <p:spPr>
          <a:xfrm>
            <a:off x="160618" y="4284373"/>
            <a:ext cx="821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3" name="Undertitel 7">
            <a:extLst>
              <a:ext uri="{FF2B5EF4-FFF2-40B4-BE49-F238E27FC236}">
                <a16:creationId xmlns:a16="http://schemas.microsoft.com/office/drawing/2014/main" id="{5DE7EDE3-9894-40DC-B9D1-9F8744D4A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614" y="4355969"/>
            <a:ext cx="9010995" cy="369332"/>
          </a:xfrm>
        </p:spPr>
        <p:txBody>
          <a:bodyPr>
            <a:normAutofit/>
          </a:bodyPr>
          <a:lstStyle/>
          <a:p>
            <a:pPr algn="l"/>
            <a:r>
              <a:rPr lang="da-DK" sz="1600" i="0" dirty="0">
                <a:latin typeface="Signa" panose="02000503050000020004" pitchFamily="2" charset="0"/>
              </a:rPr>
              <a:t>For plejefamilier i Region Midtjylland og Fåborg-Midtfyn Kommune</a:t>
            </a:r>
          </a:p>
          <a:p>
            <a:endParaRPr lang="da-DK" i="0" dirty="0"/>
          </a:p>
        </p:txBody>
      </p:sp>
    </p:spTree>
    <p:extLst>
      <p:ext uri="{BB962C8B-B14F-4D97-AF65-F5344CB8AC3E}">
        <p14:creationId xmlns:p14="http://schemas.microsoft.com/office/powerpoint/2010/main" val="292940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3F0BD94-D741-CE4B-3116-9607A26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17" y="622686"/>
            <a:ext cx="8238051" cy="1118343"/>
          </a:xfrm>
        </p:spPr>
        <p:txBody>
          <a:bodyPr>
            <a:normAutofit fontScale="90000"/>
          </a:bodyPr>
          <a:lstStyle/>
          <a:p>
            <a:r>
              <a:rPr lang="da-DK" b="1" dirty="0">
                <a:latin typeface="Signa" panose="02000503050000020004" pitchFamily="2" charset="0"/>
              </a:rPr>
              <a:t>Barnets lov </a:t>
            </a:r>
            <a:br>
              <a:rPr lang="da-DK" b="1" dirty="0">
                <a:latin typeface="Signa" panose="02000503050000020004" pitchFamily="2" charset="0"/>
              </a:rPr>
            </a:br>
            <a:r>
              <a:rPr lang="da-DK" b="1" dirty="0">
                <a:latin typeface="Signa" panose="02000503050000020004" pitchFamily="2" charset="0"/>
              </a:rPr>
              <a:t>– </a:t>
            </a:r>
            <a:r>
              <a:rPr lang="da-DK" sz="4000" dirty="0">
                <a:latin typeface="Signa" panose="02000503050000020004" pitchFamily="2" charset="0"/>
              </a:rPr>
              <a:t>betydning for jer som plejefamilie</a:t>
            </a:r>
            <a:endParaRPr lang="da-DK" dirty="0">
              <a:latin typeface="Signa" panose="02000503050000020004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B17EE0-2C51-904F-D872-25F42BC5D902}"/>
              </a:ext>
            </a:extLst>
          </p:cNvPr>
          <p:cNvSpPr txBox="1"/>
          <p:nvPr/>
        </p:nvSpPr>
        <p:spPr>
          <a:xfrm>
            <a:off x="644893" y="344135"/>
            <a:ext cx="885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b="1" dirty="0"/>
              <a:t>§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ADC9E7F-469E-7B8A-9EDD-B976AC59D024}"/>
              </a:ext>
            </a:extLst>
          </p:cNvPr>
          <p:cNvSpPr txBox="1">
            <a:spLocks/>
          </p:cNvSpPr>
          <p:nvPr/>
        </p:nvSpPr>
        <p:spPr>
          <a:xfrm>
            <a:off x="891794" y="3132928"/>
            <a:ext cx="3408593" cy="168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800" b="1" dirty="0">
                <a:solidFill>
                  <a:srgbClr val="004587"/>
                </a:solidFill>
                <a:latin typeface="Signa" panose="0200050305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Second opinion hos Ankestyrelsen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0B4D879-28FA-5F54-5C45-1CF2164BBB69}"/>
              </a:ext>
            </a:extLst>
          </p:cNvPr>
          <p:cNvSpPr txBox="1"/>
          <p:nvPr/>
        </p:nvSpPr>
        <p:spPr>
          <a:xfrm>
            <a:off x="4510711" y="2644059"/>
            <a:ext cx="7153527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Hvis kommunen beslutter, at et barn skal hjemgives eller skifte anbringelsessted, kan I </a:t>
            </a:r>
            <a:r>
              <a:rPr lang="da-DK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bede om en ”</a:t>
            </a:r>
            <a:r>
              <a:rPr lang="da-DK" sz="2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</a:t>
            </a:r>
            <a:r>
              <a:rPr lang="da-DK" sz="2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opinion” 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 den nye lov vil barnets plejefamilie, støtteperson eller venskabsfamilie få mulighed for – ”på barnets vegne” – at bede om en uvildig vurdering i form af en ”</a:t>
            </a:r>
            <a:r>
              <a:rPr lang="da-DK" sz="20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</a:t>
            </a:r>
            <a:r>
              <a:rPr lang="da-DK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opinion” af kommunens afgørelse hos Ankestyrelsen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 gælder for børn til og med 10 år 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Børn over 10 år kan selv gøre det</a:t>
            </a:r>
            <a:endParaRPr lang="da-DK" sz="2000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2050" name="Picture 2" descr="Fagligt stærk jurist med interesse for driftsstyring og -udvikling til  souschefopgaver på arbejdsskadeområdet | Jurainfo">
            <a:extLst>
              <a:ext uri="{FF2B5EF4-FFF2-40B4-BE49-F238E27FC236}">
                <a16:creationId xmlns:a16="http://schemas.microsoft.com/office/drawing/2014/main" id="{5A4B0D8F-F2F2-9519-554F-6A6DC0B49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55" y="4579525"/>
            <a:ext cx="3016872" cy="4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01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3F0BD94-D741-CE4B-3116-9607A26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17" y="622686"/>
            <a:ext cx="8238051" cy="1118343"/>
          </a:xfrm>
        </p:spPr>
        <p:txBody>
          <a:bodyPr>
            <a:normAutofit fontScale="90000"/>
          </a:bodyPr>
          <a:lstStyle/>
          <a:p>
            <a:r>
              <a:rPr lang="da-DK" b="1" dirty="0">
                <a:latin typeface="Signa" panose="02000503050000020004" pitchFamily="2" charset="0"/>
              </a:rPr>
              <a:t>Barnets lov </a:t>
            </a:r>
            <a:br>
              <a:rPr lang="da-DK" b="1" dirty="0">
                <a:latin typeface="Signa" panose="02000503050000020004" pitchFamily="2" charset="0"/>
              </a:rPr>
            </a:br>
            <a:r>
              <a:rPr lang="da-DK" b="1" dirty="0">
                <a:latin typeface="Signa" panose="02000503050000020004" pitchFamily="2" charset="0"/>
              </a:rPr>
              <a:t>– </a:t>
            </a:r>
            <a:r>
              <a:rPr lang="da-DK" sz="4000" dirty="0">
                <a:latin typeface="Signa" panose="02000503050000020004" pitchFamily="2" charset="0"/>
              </a:rPr>
              <a:t>betydning for jer som plejefamilie</a:t>
            </a:r>
            <a:endParaRPr lang="da-DK" dirty="0">
              <a:latin typeface="Signa" panose="02000503050000020004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B17EE0-2C51-904F-D872-25F42BC5D902}"/>
              </a:ext>
            </a:extLst>
          </p:cNvPr>
          <p:cNvSpPr txBox="1"/>
          <p:nvPr/>
        </p:nvSpPr>
        <p:spPr>
          <a:xfrm>
            <a:off x="644893" y="344135"/>
            <a:ext cx="885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b="1" dirty="0"/>
              <a:t>§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66C8B71-6A2C-5C50-A54E-EBC180D2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273516"/>
              </p:ext>
            </p:extLst>
          </p:nvPr>
        </p:nvGraphicFramePr>
        <p:xfrm>
          <a:off x="1087655" y="2290350"/>
          <a:ext cx="10013795" cy="3944964"/>
        </p:xfrm>
        <a:graphic>
          <a:graphicData uri="http://schemas.openxmlformats.org/drawingml/2006/table">
            <a:tbl>
              <a:tblPr firstRow="1" firstCol="1" bandRow="1"/>
              <a:tblGrid>
                <a:gridCol w="4574084">
                  <a:extLst>
                    <a:ext uri="{9D8B030D-6E8A-4147-A177-3AD203B41FA5}">
                      <a16:colId xmlns:a16="http://schemas.microsoft.com/office/drawing/2014/main" val="435745237"/>
                    </a:ext>
                  </a:extLst>
                </a:gridCol>
                <a:gridCol w="5439711">
                  <a:extLst>
                    <a:ext uri="{9D8B030D-6E8A-4147-A177-3AD203B41FA5}">
                      <a16:colId xmlns:a16="http://schemas.microsoft.com/office/drawing/2014/main" val="260995116"/>
                    </a:ext>
                  </a:extLst>
                </a:gridCol>
              </a:tblGrid>
              <a:tr h="492780">
                <a:tc gridSpan="2">
                  <a:txBody>
                    <a:bodyPr/>
                    <a:lstStyle/>
                    <a:p>
                      <a:pPr algn="ctr"/>
                      <a:r>
                        <a:rPr lang="da-DK" sz="2800" b="1" dirty="0">
                          <a:solidFill>
                            <a:schemeClr val="bg1"/>
                          </a:solidFill>
                          <a:effectLst/>
                          <a:latin typeface="Signa" panose="02000503050000020004" pitchFamily="2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Ændringer i ydelser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8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a-DK" sz="2000" b="1" dirty="0">
                        <a:effectLst/>
                        <a:latin typeface="Signa" panose="02000503050000020004" pitchFamily="2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697731"/>
                  </a:ext>
                </a:extLst>
              </a:tr>
              <a:tr h="492780">
                <a:tc>
                  <a:txBody>
                    <a:bodyPr/>
                    <a:lstStyle/>
                    <a:p>
                      <a:pPr algn="ctr"/>
                      <a:r>
                        <a:rPr lang="da-DK" sz="2000" b="1" dirty="0">
                          <a:solidFill>
                            <a:srgbClr val="000000"/>
                          </a:solidFill>
                          <a:effectLst/>
                          <a:latin typeface="Signa" panose="02000503050000020004" pitchFamily="2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Den gamle betegnelse</a:t>
                      </a:r>
                      <a:endParaRPr lang="da-DK" sz="2000" b="1" dirty="0">
                        <a:effectLst/>
                        <a:latin typeface="Signa" panose="02000503050000020004" pitchFamily="2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1" dirty="0">
                          <a:solidFill>
                            <a:srgbClr val="000000"/>
                          </a:solidFill>
                          <a:effectLst/>
                          <a:latin typeface="Signa" panose="02000503050000020004" pitchFamily="2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Den nye betegnelse</a:t>
                      </a:r>
                      <a:endParaRPr lang="da-DK" sz="2000" b="1" dirty="0">
                        <a:effectLst/>
                        <a:latin typeface="Signa" panose="02000503050000020004" pitchFamily="2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821146"/>
                  </a:ext>
                </a:extLst>
              </a:tr>
              <a:tr h="739851">
                <a:tc>
                  <a:txBody>
                    <a:bodyPr/>
                    <a:lstStyle/>
                    <a:p>
                      <a:r>
                        <a:rPr lang="da-DK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Aflastning jf. Servicelovens § 52</a:t>
                      </a:r>
                      <a:endParaRPr lang="da-DK" sz="20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Støtteophold jf. Barnets lov § 32, stk. 1, nr. 7</a:t>
                      </a:r>
                      <a:endParaRPr lang="da-DK" sz="20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72937"/>
                  </a:ext>
                </a:extLst>
              </a:tr>
              <a:tr h="739851">
                <a:tc>
                  <a:txBody>
                    <a:bodyPr/>
                    <a:lstStyle/>
                    <a:p>
                      <a:r>
                        <a:rPr lang="da-DK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Døgnophold som familiebehandling</a:t>
                      </a:r>
                      <a:endParaRPr lang="da-DK" sz="20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Familieanbringelse jf. § 32, stk. 1, nr. 6.</a:t>
                      </a:r>
                      <a:endParaRPr lang="da-DK" sz="20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592824"/>
                  </a:ext>
                </a:extLst>
              </a:tr>
              <a:tr h="739851">
                <a:tc>
                  <a:txBody>
                    <a:bodyPr/>
                    <a:lstStyle/>
                    <a:p>
                      <a:r>
                        <a:rPr lang="da-DK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Anbringelse jf. Servicelovens § 66</a:t>
                      </a:r>
                      <a:endParaRPr lang="da-DK" sz="20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Anbringelse jf. BL § 46 og § 47</a:t>
                      </a:r>
                      <a:endParaRPr lang="da-DK" sz="20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347092"/>
                  </a:ext>
                </a:extLst>
              </a:tr>
              <a:tr h="739851">
                <a:tc>
                  <a:txBody>
                    <a:bodyPr/>
                    <a:lstStyle/>
                    <a:p>
                      <a:r>
                        <a:rPr lang="da-DK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Misbrugsbehandling til børn</a:t>
                      </a:r>
                      <a:endParaRPr lang="da-DK" sz="20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Misbrugsbehandling jf. BL §§ 32, 33 </a:t>
                      </a:r>
                      <a:endParaRPr lang="da-DK" sz="20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187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61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3F0BD94-D741-CE4B-3116-9607A26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17" y="622686"/>
            <a:ext cx="8238051" cy="1118343"/>
          </a:xfrm>
        </p:spPr>
        <p:txBody>
          <a:bodyPr>
            <a:normAutofit fontScale="90000"/>
          </a:bodyPr>
          <a:lstStyle/>
          <a:p>
            <a:r>
              <a:rPr lang="da-DK" b="1" dirty="0">
                <a:latin typeface="Signa" panose="02000503050000020004" pitchFamily="2" charset="0"/>
              </a:rPr>
              <a:t>Barnets lov </a:t>
            </a:r>
            <a:br>
              <a:rPr lang="da-DK" b="1" dirty="0">
                <a:latin typeface="Signa" panose="02000503050000020004" pitchFamily="2" charset="0"/>
              </a:rPr>
            </a:br>
            <a:r>
              <a:rPr lang="da-DK" b="1" dirty="0">
                <a:latin typeface="Signa" panose="02000503050000020004" pitchFamily="2" charset="0"/>
              </a:rPr>
              <a:t>– </a:t>
            </a:r>
            <a:r>
              <a:rPr lang="da-DK" sz="4000" dirty="0">
                <a:latin typeface="Signa" panose="02000503050000020004" pitchFamily="2" charset="0"/>
              </a:rPr>
              <a:t>betydning for jer som plejefamilie</a:t>
            </a:r>
            <a:endParaRPr lang="da-DK" dirty="0">
              <a:latin typeface="Signa" panose="02000503050000020004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B17EE0-2C51-904F-D872-25F42BC5D902}"/>
              </a:ext>
            </a:extLst>
          </p:cNvPr>
          <p:cNvSpPr txBox="1"/>
          <p:nvPr/>
        </p:nvSpPr>
        <p:spPr>
          <a:xfrm>
            <a:off x="644893" y="344135"/>
            <a:ext cx="885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b="1" dirty="0"/>
              <a:t>§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66C8B71-6A2C-5C50-A54E-EBC180D2A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377069"/>
              </p:ext>
            </p:extLst>
          </p:nvPr>
        </p:nvGraphicFramePr>
        <p:xfrm>
          <a:off x="644893" y="1946125"/>
          <a:ext cx="11039707" cy="3986325"/>
        </p:xfrm>
        <a:graphic>
          <a:graphicData uri="http://schemas.openxmlformats.org/drawingml/2006/table">
            <a:tbl>
              <a:tblPr firstRow="1" firstCol="1" bandRow="1"/>
              <a:tblGrid>
                <a:gridCol w="5672879">
                  <a:extLst>
                    <a:ext uri="{9D8B030D-6E8A-4147-A177-3AD203B41FA5}">
                      <a16:colId xmlns:a16="http://schemas.microsoft.com/office/drawing/2014/main" val="435745237"/>
                    </a:ext>
                  </a:extLst>
                </a:gridCol>
                <a:gridCol w="5366828">
                  <a:extLst>
                    <a:ext uri="{9D8B030D-6E8A-4147-A177-3AD203B41FA5}">
                      <a16:colId xmlns:a16="http://schemas.microsoft.com/office/drawing/2014/main" val="260995116"/>
                    </a:ext>
                  </a:extLst>
                </a:gridCol>
              </a:tblGrid>
              <a:tr h="441677">
                <a:tc gridSpan="2">
                  <a:txBody>
                    <a:bodyPr/>
                    <a:lstStyle/>
                    <a:p>
                      <a:pPr algn="ctr"/>
                      <a:r>
                        <a:rPr lang="da-DK" sz="2800" b="1" dirty="0">
                          <a:solidFill>
                            <a:schemeClr val="bg1"/>
                          </a:solidFill>
                          <a:effectLst/>
                          <a:latin typeface="Signa" panose="02000503050000020004" pitchFamily="2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Ændringer i tilbudstyper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58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a-DK" sz="2000" b="1" dirty="0">
                        <a:effectLst/>
                        <a:latin typeface="Signa" panose="02000503050000020004" pitchFamily="2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697731"/>
                  </a:ext>
                </a:extLst>
              </a:tr>
              <a:tr h="416678">
                <a:tc>
                  <a:txBody>
                    <a:bodyPr/>
                    <a:lstStyle/>
                    <a:p>
                      <a:pPr algn="ctr"/>
                      <a:r>
                        <a:rPr lang="da-DK" sz="2000" b="1" dirty="0">
                          <a:solidFill>
                            <a:srgbClr val="000000"/>
                          </a:solidFill>
                          <a:effectLst/>
                          <a:latin typeface="Signa" panose="02000503050000020004" pitchFamily="2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Den gamle betegnelse</a:t>
                      </a:r>
                      <a:endParaRPr lang="da-DK" sz="2000" b="1" dirty="0">
                        <a:effectLst/>
                        <a:latin typeface="Signa" panose="02000503050000020004" pitchFamily="2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1" dirty="0">
                          <a:solidFill>
                            <a:srgbClr val="000000"/>
                          </a:solidFill>
                          <a:effectLst/>
                          <a:latin typeface="Signa" panose="02000503050000020004" pitchFamily="2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Den nye betegnelse</a:t>
                      </a:r>
                      <a:endParaRPr lang="da-DK" sz="2000" b="1" dirty="0">
                        <a:effectLst/>
                        <a:latin typeface="Signa" panose="02000503050000020004" pitchFamily="2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821146"/>
                  </a:ext>
                </a:extLst>
              </a:tr>
              <a:tr h="625594"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Socialpædagogisk opholdssted jf. SEL § 66, stk. 1, nr. 6</a:t>
                      </a:r>
                      <a:endParaRPr lang="da-DK" sz="16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Børne- og ungehjem som opholdssted jf. BL § 43, stk. 1, nr. 6, og stk. 3</a:t>
                      </a:r>
                      <a:endParaRPr lang="da-DK" sz="16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72937"/>
                  </a:ext>
                </a:extLst>
              </a:tr>
              <a:tr h="625594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Døgninstitution jf. SEL § 66, stk. 1, nr. 7</a:t>
                      </a:r>
                      <a:endParaRPr lang="da-DK" sz="16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Børne- og ungehjem som døgninstitution jf. BL § 43, stk. 1, nr. 6, og stk. 3</a:t>
                      </a:r>
                      <a:endParaRPr lang="da-DK" sz="16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592824"/>
                  </a:ext>
                </a:extLst>
              </a:tr>
              <a:tr h="625594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Almene plejefamilie jf. SEL § 66, stk. 1 nr. 1</a:t>
                      </a:r>
                      <a:endParaRPr lang="da-DK" sz="16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Almene plejefamilier jf. BL § 43, stk. 1, nr. 1</a:t>
                      </a:r>
                      <a:endParaRPr lang="da-DK" sz="16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347092"/>
                  </a:ext>
                </a:extLst>
              </a:tr>
              <a:tr h="625594">
                <a:tc>
                  <a:txBody>
                    <a:bodyPr/>
                    <a:lstStyle/>
                    <a:p>
                      <a:r>
                        <a:rPr lang="da-DK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Forstærkede plejefamilier jf. SEL § 66, stk. 1 nr. 2</a:t>
                      </a:r>
                      <a:endParaRPr lang="da-DK" sz="160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Forstærkede plejefamilier jf. BL § 43, stk. 1, nr. 2</a:t>
                      </a:r>
                      <a:endParaRPr lang="da-DK" sz="16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187483"/>
                  </a:ext>
                </a:extLst>
              </a:tr>
              <a:tr h="625594"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Specialiserede plejefamilier jf. SEL § 66, stk. 1 nr. 3</a:t>
                      </a:r>
                      <a:endParaRPr lang="da-DK" sz="16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Specialiserede plejefamilier jf. BL § 43, stk. 1, nr. 3</a:t>
                      </a:r>
                      <a:endParaRPr lang="da-DK" sz="1600" dirty="0">
                        <a:effectLst/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8000528"/>
                  </a:ext>
                </a:extLst>
              </a:tr>
            </a:tbl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63CBE712-D574-FC15-C0DE-33A5757CFABD}"/>
              </a:ext>
            </a:extLst>
          </p:cNvPr>
          <p:cNvSpPr txBox="1"/>
          <p:nvPr/>
        </p:nvSpPr>
        <p:spPr>
          <a:xfrm>
            <a:off x="644893" y="6166624"/>
            <a:ext cx="7584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ym typeface="Wingdings" panose="05000000000000000000" pitchFamily="2" charset="2"/>
              </a:rPr>
              <a:t> </a:t>
            </a:r>
            <a:r>
              <a:rPr lang="da-DK" sz="2000" b="1" dirty="0">
                <a:sym typeface="Wingdings" panose="05000000000000000000" pitchFamily="2" charset="2"/>
              </a:rPr>
              <a:t>I vil derfor opleve ændringer i jeres godkendelsesbrev! </a:t>
            </a:r>
            <a:endParaRPr lang="da-DK" b="1" dirty="0"/>
          </a:p>
        </p:txBody>
      </p:sp>
      <p:pic>
        <p:nvPicPr>
          <p:cNvPr id="6" name="Grafik 5" descr="Kontrakt kontur">
            <a:extLst>
              <a:ext uri="{FF2B5EF4-FFF2-40B4-BE49-F238E27FC236}">
                <a16:creationId xmlns:a16="http://schemas.microsoft.com/office/drawing/2014/main" id="{623E12B9-09C0-2780-2DA9-B45C9E26F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54282">
            <a:off x="6804132" y="6054181"/>
            <a:ext cx="674656" cy="6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4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3F0BD94-D741-CE4B-3116-9607A26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17" y="622686"/>
            <a:ext cx="8238051" cy="1118343"/>
          </a:xfrm>
        </p:spPr>
        <p:txBody>
          <a:bodyPr>
            <a:normAutofit fontScale="90000"/>
          </a:bodyPr>
          <a:lstStyle/>
          <a:p>
            <a:r>
              <a:rPr lang="da-DK" b="1" dirty="0">
                <a:latin typeface="Signa" panose="02000503050000020004" pitchFamily="2" charset="0"/>
              </a:rPr>
              <a:t>Håndbog om Barnets lov </a:t>
            </a:r>
            <a:br>
              <a:rPr lang="da-DK" b="1" dirty="0">
                <a:latin typeface="Signa" panose="02000503050000020004" pitchFamily="2" charset="0"/>
              </a:rPr>
            </a:br>
            <a:endParaRPr lang="da-DK" dirty="0">
              <a:latin typeface="Signa" panose="02000503050000020004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B17EE0-2C51-904F-D872-25F42BC5D902}"/>
              </a:ext>
            </a:extLst>
          </p:cNvPr>
          <p:cNvSpPr txBox="1"/>
          <p:nvPr/>
        </p:nvSpPr>
        <p:spPr>
          <a:xfrm>
            <a:off x="644893" y="344135"/>
            <a:ext cx="885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b="1" dirty="0"/>
              <a:t>§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0B4D879-28FA-5F54-5C45-1CF2164BBB69}"/>
              </a:ext>
            </a:extLst>
          </p:cNvPr>
          <p:cNvSpPr txBox="1"/>
          <p:nvPr/>
        </p:nvSpPr>
        <p:spPr>
          <a:xfrm>
            <a:off x="6005344" y="2614884"/>
            <a:ext cx="53577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</a:pPr>
            <a:r>
              <a:rPr lang="da-DK" sz="2800" b="1" dirty="0">
                <a:solidFill>
                  <a:srgbClr val="004587"/>
                </a:solidFill>
                <a:latin typeface="Signa" panose="0200050305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I kan læse mere om Barnets Lov og dets betydning for jer som plejefamilie i Social- og Boligstyrelsens ”Håndbog om barnets lov” på deres hjemmeside.</a:t>
            </a:r>
            <a:endParaRPr lang="da-DK" sz="2800" b="1" dirty="0">
              <a:solidFill>
                <a:srgbClr val="004587"/>
              </a:solidFill>
              <a:latin typeface="Signa" panose="02000503050000020004" pitchFamily="2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2C5C9C9-13F4-FAA0-489E-EA6079EA8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417" y="2019580"/>
            <a:ext cx="3451277" cy="41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9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0DF51ED6-7D99-409A-94BC-636D25A51A24}"/>
              </a:ext>
            </a:extLst>
          </p:cNvPr>
          <p:cNvCxnSpPr>
            <a:cxnSpLocks/>
          </p:cNvCxnSpPr>
          <p:nvPr/>
        </p:nvCxnSpPr>
        <p:spPr>
          <a:xfrm>
            <a:off x="0" y="653717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6EFBF5C4-A4EE-4DF5-849E-BA2C0E3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21" y="573588"/>
            <a:ext cx="11373157" cy="779679"/>
          </a:xfrm>
          <a:noFill/>
        </p:spPr>
        <p:txBody>
          <a:bodyPr>
            <a:noAutofit/>
          </a:bodyPr>
          <a:lstStyle/>
          <a:p>
            <a:pPr algn="ctr"/>
            <a:r>
              <a:rPr lang="da-DK" b="1" dirty="0">
                <a:latin typeface="Signa" panose="02000503050000020004" pitchFamily="2" charset="0"/>
              </a:rPr>
              <a:t>Oplysninger på Tilbudsportalen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E3DE7BE-A807-A3AC-1E65-98286742B527}"/>
              </a:ext>
            </a:extLst>
          </p:cNvPr>
          <p:cNvSpPr txBox="1"/>
          <p:nvPr/>
        </p:nvSpPr>
        <p:spPr>
          <a:xfrm>
            <a:off x="714636" y="1691448"/>
            <a:ext cx="5519909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b="1" i="0" dirty="0">
                <a:solidFill>
                  <a:srgbClr val="000000"/>
                </a:solidFill>
                <a:effectLst/>
                <a:latin typeface="Signa" panose="02000503050000020004" pitchFamily="2" charset="0"/>
              </a:rPr>
              <a:t>Som plejefamilie er I forpligtet til at oplyse, hvis der sker ændringer, der har indflydelse på jeres plejeforhold. F</a:t>
            </a:r>
            <a:r>
              <a:rPr lang="da-DK" b="1" dirty="0">
                <a:solidFill>
                  <a:srgbClr val="000000"/>
                </a:solidFill>
                <a:latin typeface="Signa" panose="02000503050000020004" pitchFamily="2" charset="0"/>
              </a:rPr>
              <a:t>x: </a:t>
            </a:r>
            <a:endParaRPr lang="da-DK" b="1" i="0" dirty="0">
              <a:solidFill>
                <a:srgbClr val="000000"/>
              </a:solidFill>
              <a:effectLst/>
              <a:latin typeface="Signa" panose="02000503050000020004" pitchFamily="2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0000"/>
                </a:solidFill>
                <a:effectLst/>
                <a:latin typeface="Albert Sans"/>
              </a:rPr>
              <a:t>Hvis I flytter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0000"/>
                </a:solidFill>
                <a:effectLst/>
                <a:latin typeface="Albert Sans"/>
              </a:rPr>
              <a:t>Hvis I bygger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0000"/>
                </a:solidFill>
                <a:effectLst/>
                <a:latin typeface="Albert Sans"/>
              </a:rPr>
              <a:t>Hvis I får et nyt plejebarn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0000"/>
                </a:solidFill>
                <a:effectLst/>
                <a:latin typeface="Albert Sans"/>
              </a:rPr>
              <a:t>Hvis der er ændring i antal pladser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b="0" i="0" dirty="0">
                <a:solidFill>
                  <a:srgbClr val="000000"/>
                </a:solidFill>
                <a:effectLst/>
                <a:latin typeface="Albert Sans"/>
              </a:rPr>
              <a:t>Hvis der er ændringer i jeres familiære forhold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14439E6-86DB-1E71-22EA-AB42B88714BE}"/>
              </a:ext>
            </a:extLst>
          </p:cNvPr>
          <p:cNvSpPr txBox="1"/>
          <p:nvPr/>
        </p:nvSpPr>
        <p:spPr>
          <a:xfrm>
            <a:off x="6871858" y="3546776"/>
            <a:ext cx="5015343" cy="2768414"/>
          </a:xfrm>
          <a:prstGeom prst="rect">
            <a:avLst/>
          </a:prstGeom>
          <a:solidFill>
            <a:srgbClr val="E4B4AD"/>
          </a:solidFill>
        </p:spPr>
        <p:txBody>
          <a:bodyPr wrap="square" lIns="144000" tIns="144000" bIns="144000">
            <a:spAutoFit/>
          </a:bodyPr>
          <a:lstStyle/>
          <a:p>
            <a:pPr algn="l">
              <a:spcBef>
                <a:spcPts val="600"/>
              </a:spcBef>
            </a:pPr>
            <a:r>
              <a:rPr lang="da-DK" b="1" dirty="0">
                <a:solidFill>
                  <a:srgbClr val="000000"/>
                </a:solidFill>
                <a:latin typeface="Signa" panose="02000503050000020004" pitchFamily="2" charset="0"/>
              </a:rPr>
              <a:t>Indberetning og opdatering</a:t>
            </a:r>
            <a:endParaRPr lang="da-DK" b="1" i="0" dirty="0">
              <a:solidFill>
                <a:srgbClr val="000000"/>
              </a:solidFill>
              <a:effectLst/>
              <a:latin typeface="Signa" panose="02000503050000020004" pitchFamily="2" charset="0"/>
            </a:endParaRPr>
          </a:p>
          <a:p>
            <a:pPr marL="285750" indent="-285750" algn="l">
              <a:spcBef>
                <a:spcPts val="600"/>
              </a:spcBef>
              <a:buFontTx/>
              <a:buChar char="→"/>
            </a:pPr>
            <a:r>
              <a:rPr lang="da-DK" sz="1600" i="0" dirty="0">
                <a:solidFill>
                  <a:srgbClr val="000000"/>
                </a:solidFill>
                <a:effectLst/>
                <a:latin typeface="Albert Sans"/>
              </a:rPr>
              <a:t>I skal selv indberette alle de ændringer, som sker i jeres familie på Tilbudsportalen</a:t>
            </a:r>
          </a:p>
          <a:p>
            <a:pPr marL="285750" indent="-285750" algn="l">
              <a:spcBef>
                <a:spcPts val="600"/>
              </a:spcBef>
              <a:buFontTx/>
              <a:buChar char="→"/>
            </a:pPr>
            <a:r>
              <a:rPr lang="da-DK" sz="1600" i="0" dirty="0">
                <a:solidFill>
                  <a:srgbClr val="000000"/>
                </a:solidFill>
                <a:effectLst/>
                <a:latin typeface="Albert Sans"/>
              </a:rPr>
              <a:t>De indberettede oplysninger godkendes af Socialtilsyn Midt og vil efterfølgende være synlige på Tilbudsportalen</a:t>
            </a:r>
          </a:p>
          <a:p>
            <a:pPr marL="285750" indent="-285750" algn="l">
              <a:spcBef>
                <a:spcPts val="600"/>
              </a:spcBef>
              <a:buFontTx/>
              <a:buChar char="→"/>
            </a:pPr>
            <a:r>
              <a:rPr lang="da-DK" sz="1600" i="0" dirty="0">
                <a:solidFill>
                  <a:srgbClr val="000000"/>
                </a:solidFill>
                <a:effectLst/>
                <a:latin typeface="Albert Sans"/>
              </a:rPr>
              <a:t>I skal </a:t>
            </a:r>
            <a:r>
              <a:rPr lang="da-DK" sz="1600" dirty="0">
                <a:solidFill>
                  <a:srgbClr val="000000"/>
                </a:solidFill>
                <a:latin typeface="Albert Sans"/>
              </a:rPr>
              <a:t>s</a:t>
            </a:r>
            <a:r>
              <a:rPr lang="da-DK" sz="1600" i="0" dirty="0">
                <a:solidFill>
                  <a:srgbClr val="000000"/>
                </a:solidFill>
                <a:effectLst/>
                <a:latin typeface="Albert Sans"/>
              </a:rPr>
              <a:t>om minimum opdatere jeres side på Tilbudsportalen forud for anmeldt, og efter et uanmeldt tilsyn</a:t>
            </a:r>
          </a:p>
        </p:txBody>
      </p:sp>
      <p:sp>
        <p:nvSpPr>
          <p:cNvPr id="18" name="Rutediagram: Forbindelse 17">
            <a:extLst>
              <a:ext uri="{FF2B5EF4-FFF2-40B4-BE49-F238E27FC236}">
                <a16:creationId xmlns:a16="http://schemas.microsoft.com/office/drawing/2014/main" id="{7FE2D099-C33F-1EC8-B773-53D251F6C819}"/>
              </a:ext>
            </a:extLst>
          </p:cNvPr>
          <p:cNvSpPr/>
          <p:nvPr/>
        </p:nvSpPr>
        <p:spPr>
          <a:xfrm>
            <a:off x="6327069" y="3126493"/>
            <a:ext cx="684976" cy="727204"/>
          </a:xfrm>
          <a:prstGeom prst="flowChartConnector">
            <a:avLst/>
          </a:prstGeom>
          <a:solidFill>
            <a:srgbClr val="B3B1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/>
              <a:t>&gt;</a:t>
            </a:r>
          </a:p>
        </p:txBody>
      </p:sp>
      <p:pic>
        <p:nvPicPr>
          <p:cNvPr id="19" name="Grafik 18" descr="Bærbar computer kontur">
            <a:extLst>
              <a:ext uri="{FF2B5EF4-FFF2-40B4-BE49-F238E27FC236}">
                <a16:creationId xmlns:a16="http://schemas.microsoft.com/office/drawing/2014/main" id="{9E29D97F-3F4A-5391-A3EF-F3351FE1A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41523" y="4247954"/>
            <a:ext cx="2074606" cy="2074606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DA399D70-5FB8-3FF1-F607-96D24A893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12" y="5091720"/>
            <a:ext cx="1111028" cy="24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1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B4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Grafik, clipart, grafisk design, tegneserie&#10;&#10;Automatisk genereret beskrivelse">
            <a:extLst>
              <a:ext uri="{FF2B5EF4-FFF2-40B4-BE49-F238E27FC236}">
                <a16:creationId xmlns:a16="http://schemas.microsoft.com/office/drawing/2014/main" id="{15BB292D-B2B6-D744-A24F-251AD5897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32" y="3147163"/>
            <a:ext cx="5618084" cy="54902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6630367-6432-473A-8696-FF698D07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94" y="978285"/>
            <a:ext cx="10515600" cy="847657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Signa" panose="02000503050000020004" pitchFamily="2" charset="0"/>
              </a:rPr>
              <a:t>Oplæg fra Dorte Bærentzen </a:t>
            </a:r>
          </a:p>
        </p:txBody>
      </p:sp>
    </p:spTree>
    <p:extLst>
      <p:ext uri="{BB962C8B-B14F-4D97-AF65-F5344CB8AC3E}">
        <p14:creationId xmlns:p14="http://schemas.microsoft.com/office/powerpoint/2010/main" val="1392592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30367-6432-473A-8696-FF698D07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145" y="721807"/>
            <a:ext cx="10515600" cy="847657"/>
          </a:xfrm>
        </p:spPr>
        <p:txBody>
          <a:bodyPr>
            <a:norm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Signa" panose="02000503050000020004" pitchFamily="2" charset="0"/>
              </a:rPr>
              <a:t>Evaluering og tak for i dag!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6CC1F2F-7DB7-4B48-9A92-C76C09053DA9}"/>
              </a:ext>
            </a:extLst>
          </p:cNvPr>
          <p:cNvSpPr txBox="1">
            <a:spLocks/>
          </p:cNvSpPr>
          <p:nvPr/>
        </p:nvSpPr>
        <p:spPr>
          <a:xfrm>
            <a:off x="676146" y="1984567"/>
            <a:ext cx="6397361" cy="847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dirty="0">
                <a:solidFill>
                  <a:schemeClr val="bg1"/>
                </a:solidFill>
                <a:latin typeface="Signa" panose="02000503050000020004" pitchFamily="2" charset="0"/>
              </a:rPr>
              <a:t>Vi vil gerne have jeres tilbagemeldinger på dagen og inputs til fremtidige årsmøder – så udfyld meget gerne evalueringer på bordene!</a:t>
            </a:r>
          </a:p>
          <a:p>
            <a:endParaRPr lang="da-DK" sz="2400" dirty="0">
              <a:solidFill>
                <a:schemeClr val="bg1"/>
              </a:solidFill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7D59CE3F-8301-4071-9B6D-2F246EC7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6" t="13013" r="32167" b="7639"/>
          <a:stretch/>
        </p:blipFill>
        <p:spPr>
          <a:xfrm flipH="1">
            <a:off x="6980463" y="2065564"/>
            <a:ext cx="5211535" cy="4792436"/>
          </a:xfrm>
          <a:prstGeom prst="rect">
            <a:avLst/>
          </a:prstGeom>
        </p:spPr>
      </p:pic>
      <p:sp>
        <p:nvSpPr>
          <p:cNvPr id="4" name="Rutediagram: Forbindelse 3">
            <a:extLst>
              <a:ext uri="{FF2B5EF4-FFF2-40B4-BE49-F238E27FC236}">
                <a16:creationId xmlns:a16="http://schemas.microsoft.com/office/drawing/2014/main" id="{AFA41FBF-6569-450F-B9D5-9E51773F1F00}"/>
              </a:ext>
            </a:extLst>
          </p:cNvPr>
          <p:cNvSpPr/>
          <p:nvPr/>
        </p:nvSpPr>
        <p:spPr>
          <a:xfrm>
            <a:off x="449733" y="4420402"/>
            <a:ext cx="2329313" cy="2069432"/>
          </a:xfrm>
          <a:prstGeom prst="flowChartConnector">
            <a:avLst/>
          </a:prstGeom>
          <a:solidFill>
            <a:srgbClr val="E9EB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Husk at opdatere jeres oplysninger på tilbudsportalen!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5D9398D-7E48-4921-937D-FC94A1B9D8AF}"/>
              </a:ext>
            </a:extLst>
          </p:cNvPr>
          <p:cNvSpPr txBox="1"/>
          <p:nvPr/>
        </p:nvSpPr>
        <p:spPr>
          <a:xfrm>
            <a:off x="11710736" y="6612556"/>
            <a:ext cx="186089" cy="245444"/>
          </a:xfrm>
          <a:prstGeom prst="rect">
            <a:avLst/>
          </a:prstGeom>
          <a:solidFill>
            <a:srgbClr val="375F9B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9F8EAD1-2482-4311-B8AC-C00C2716A40E}"/>
              </a:ext>
            </a:extLst>
          </p:cNvPr>
          <p:cNvSpPr txBox="1"/>
          <p:nvPr/>
        </p:nvSpPr>
        <p:spPr>
          <a:xfrm>
            <a:off x="6887418" y="6489834"/>
            <a:ext cx="186089" cy="245444"/>
          </a:xfrm>
          <a:prstGeom prst="rect">
            <a:avLst/>
          </a:prstGeom>
          <a:solidFill>
            <a:srgbClr val="004587"/>
          </a:solidFill>
          <a:ln>
            <a:solidFill>
              <a:srgbClr val="004587"/>
            </a:solidFill>
          </a:ln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4876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3CEE3925-945D-4751-A4DA-1330C31BB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BD2034B6-64B9-49A5-8DDC-6C0D87A3A0F9}"/>
              </a:ext>
            </a:extLst>
          </p:cNvPr>
          <p:cNvCxnSpPr>
            <a:cxnSpLocks/>
          </p:cNvCxnSpPr>
          <p:nvPr/>
        </p:nvCxnSpPr>
        <p:spPr>
          <a:xfrm>
            <a:off x="0" y="653717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1D37CE75-E514-445B-A749-372C1275FF13}"/>
              </a:ext>
            </a:extLst>
          </p:cNvPr>
          <p:cNvSpPr txBox="1">
            <a:spLocks/>
          </p:cNvSpPr>
          <p:nvPr/>
        </p:nvSpPr>
        <p:spPr>
          <a:xfrm>
            <a:off x="0" y="837375"/>
            <a:ext cx="5402317" cy="1042552"/>
          </a:xfrm>
          <a:prstGeom prst="rect">
            <a:avLst/>
          </a:prstGeom>
          <a:solidFill>
            <a:srgbClr val="E4B4A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>
                <a:latin typeface="+mn-lt"/>
              </a:rPr>
              <a:t>      </a:t>
            </a:r>
            <a:r>
              <a:rPr lang="da-DK" b="1" dirty="0">
                <a:latin typeface="Signa" panose="02000503050000020004" pitchFamily="2" charset="0"/>
              </a:rPr>
              <a:t>Program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Håndskrift 7">
                <a:extLst>
                  <a:ext uri="{FF2B5EF4-FFF2-40B4-BE49-F238E27FC236}">
                    <a16:creationId xmlns:a16="http://schemas.microsoft.com/office/drawing/2014/main" id="{2B3FC897-0DE9-4EEE-BCE4-A55BA24F342E}"/>
                  </a:ext>
                </a:extLst>
              </p14:cNvPr>
              <p14:cNvContentPartPr/>
              <p14:nvPr/>
            </p14:nvContentPartPr>
            <p14:xfrm>
              <a:off x="1167880" y="4044360"/>
              <a:ext cx="360" cy="14760"/>
            </p14:xfrm>
          </p:contentPart>
        </mc:Choice>
        <mc:Fallback xmlns="">
          <p:pic>
            <p:nvPicPr>
              <p:cNvPr id="8" name="Håndskrift 7">
                <a:extLst>
                  <a:ext uri="{FF2B5EF4-FFF2-40B4-BE49-F238E27FC236}">
                    <a16:creationId xmlns:a16="http://schemas.microsoft.com/office/drawing/2014/main" id="{2B3FC897-0DE9-4EEE-BCE4-A55BA24F342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8880" y="4035360"/>
                <a:ext cx="18000" cy="324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Grafik 15" descr="Liste kontur">
            <a:extLst>
              <a:ext uri="{FF2B5EF4-FFF2-40B4-BE49-F238E27FC236}">
                <a16:creationId xmlns:a16="http://schemas.microsoft.com/office/drawing/2014/main" id="{A90DCE2C-80C0-4B47-A77B-E026014D2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66250" y="865215"/>
            <a:ext cx="1033832" cy="1033832"/>
          </a:xfrm>
          <a:prstGeom prst="rect">
            <a:avLst/>
          </a:prstGeom>
        </p:spPr>
      </p:pic>
      <p:pic>
        <p:nvPicPr>
          <p:cNvPr id="17" name="Grafik 16" descr="Ur kontur">
            <a:extLst>
              <a:ext uri="{FF2B5EF4-FFF2-40B4-BE49-F238E27FC236}">
                <a16:creationId xmlns:a16="http://schemas.microsoft.com/office/drawing/2014/main" id="{73AE6804-44FD-41C7-86BD-287746C8D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38356" y="856493"/>
            <a:ext cx="723451" cy="723451"/>
          </a:xfrm>
          <a:prstGeom prst="rect">
            <a:avLst/>
          </a:prstGeom>
        </p:spPr>
      </p:pic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CD9D473E-1B36-4A58-A394-A8D79D07D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195403"/>
              </p:ext>
            </p:extLst>
          </p:nvPr>
        </p:nvGraphicFramePr>
        <p:xfrm>
          <a:off x="962347" y="2496680"/>
          <a:ext cx="6776600" cy="284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248">
                  <a:extLst>
                    <a:ext uri="{9D8B030D-6E8A-4147-A177-3AD203B41FA5}">
                      <a16:colId xmlns:a16="http://schemas.microsoft.com/office/drawing/2014/main" val="2913958949"/>
                    </a:ext>
                  </a:extLst>
                </a:gridCol>
                <a:gridCol w="5457352">
                  <a:extLst>
                    <a:ext uri="{9D8B030D-6E8A-4147-A177-3AD203B41FA5}">
                      <a16:colId xmlns:a16="http://schemas.microsoft.com/office/drawing/2014/main" val="3303905148"/>
                    </a:ext>
                  </a:extLst>
                </a:gridCol>
              </a:tblGrid>
              <a:tr h="272859">
                <a:tc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/>
                          </a:solidFill>
                        </a:rPr>
                        <a:t>9.30-9.40</a:t>
                      </a:r>
                      <a:endParaRPr lang="da-DK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dirty="0">
                          <a:solidFill>
                            <a:schemeClr val="tx1"/>
                          </a:solidFill>
                        </a:rPr>
                        <a:t>Velkommen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941024"/>
                  </a:ext>
                </a:extLst>
              </a:tr>
              <a:tr h="218936">
                <a:tc>
                  <a:txBody>
                    <a:bodyPr/>
                    <a:lstStyle/>
                    <a:p>
                      <a:r>
                        <a:rPr lang="da-DK" sz="1800" b="1" dirty="0"/>
                        <a:t>9.40-10.00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>
                          <a:solidFill>
                            <a:schemeClr val="tx1"/>
                          </a:solidFill>
                        </a:rPr>
                        <a:t>Tal og tendenser v. tilsynschef Ulla Andersen og afdelingsleder Birgitte Mikkelsen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3036"/>
                  </a:ext>
                </a:extLst>
              </a:tr>
              <a:tr h="218936">
                <a:tc>
                  <a:txBody>
                    <a:bodyPr/>
                    <a:lstStyle/>
                    <a:p>
                      <a:r>
                        <a:rPr lang="da-DK" sz="1800" b="1" dirty="0"/>
                        <a:t>10.00-10.15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>
                          <a:solidFill>
                            <a:schemeClr val="tx1"/>
                          </a:solidFill>
                        </a:rPr>
                        <a:t>Kort pause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72165"/>
                  </a:ext>
                </a:extLst>
              </a:tr>
              <a:tr h="372192">
                <a:tc>
                  <a:txBody>
                    <a:bodyPr/>
                    <a:lstStyle/>
                    <a:p>
                      <a:r>
                        <a:rPr lang="da-DK" sz="1800" b="1" dirty="0"/>
                        <a:t>10.15-11:45</a:t>
                      </a:r>
                      <a:endParaRPr lang="da-DK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>
                          <a:solidFill>
                            <a:schemeClr val="tx1"/>
                          </a:solidFill>
                        </a:rPr>
                        <a:t>Oplæg fra Dorte Bærentzen Del 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572723"/>
                  </a:ext>
                </a:extLst>
              </a:tr>
              <a:tr h="254553">
                <a:tc>
                  <a:txBody>
                    <a:bodyPr/>
                    <a:lstStyle/>
                    <a:p>
                      <a:r>
                        <a:rPr lang="da-DK" sz="1800" b="1" dirty="0">
                          <a:solidFill>
                            <a:schemeClr val="tx1"/>
                          </a:solidFill>
                        </a:rPr>
                        <a:t>11.45-12.45</a:t>
                      </a:r>
                      <a:endParaRPr lang="da-DK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>
                          <a:solidFill>
                            <a:schemeClr val="tx1"/>
                          </a:solidFill>
                        </a:rPr>
                        <a:t>Frokost og snak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481923"/>
                  </a:ext>
                </a:extLst>
              </a:tr>
              <a:tr h="254553">
                <a:tc>
                  <a:txBody>
                    <a:bodyPr/>
                    <a:lstStyle/>
                    <a:p>
                      <a:r>
                        <a:rPr lang="da-DK" sz="1800" b="1">
                          <a:solidFill>
                            <a:schemeClr val="tx1"/>
                          </a:solidFill>
                        </a:rPr>
                        <a:t>12.45-14.15 </a:t>
                      </a:r>
                      <a:endParaRPr lang="da-DK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>
                          <a:solidFill>
                            <a:schemeClr val="tx1"/>
                          </a:solidFill>
                        </a:rPr>
                        <a:t>Oplæg fra Dorte Bærentzen Del 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864367"/>
                  </a:ext>
                </a:extLst>
              </a:tr>
              <a:tr h="254553">
                <a:tc>
                  <a:txBody>
                    <a:bodyPr/>
                    <a:lstStyle/>
                    <a:p>
                      <a:r>
                        <a:rPr lang="da-DK" sz="1800" b="1" dirty="0"/>
                        <a:t>14.15-14.30</a:t>
                      </a:r>
                      <a:endParaRPr lang="da-DK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/>
                        <a:t>Evaluering og tak for i dag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224215"/>
                  </a:ext>
                </a:extLst>
              </a:tr>
            </a:tbl>
          </a:graphicData>
        </a:graphic>
      </p:graphicFrame>
      <p:pic>
        <p:nvPicPr>
          <p:cNvPr id="3" name="Grafik 2" descr="Kaffe kontur">
            <a:extLst>
              <a:ext uri="{FF2B5EF4-FFF2-40B4-BE49-F238E27FC236}">
                <a16:creationId xmlns:a16="http://schemas.microsoft.com/office/drawing/2014/main" id="{E1358CCB-9CDD-D1E1-2100-1FE700C852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4525" y="1156476"/>
            <a:ext cx="723451" cy="7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1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E5CDB5-448A-41D8-A11A-28EB0E6A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5605"/>
            <a:ext cx="8028709" cy="1130299"/>
          </a:xfrm>
          <a:noFill/>
        </p:spPr>
        <p:txBody>
          <a:bodyPr>
            <a:normAutofit/>
          </a:bodyPr>
          <a:lstStyle/>
          <a:p>
            <a:pPr algn="ctr"/>
            <a:r>
              <a:rPr lang="da-DK" sz="3600" b="1" dirty="0">
                <a:latin typeface="Signa" panose="02000503050000020004" pitchFamily="2" charset="0"/>
              </a:rPr>
              <a:t>Formål med årsmødet 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A1CB59B-3E4B-49C7-A709-2B02F7139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3184" y="1885672"/>
            <a:ext cx="5548055" cy="4391345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»"/>
            </a:pPr>
            <a:r>
              <a:rPr lang="da-DK" sz="2000" b="1" dirty="0"/>
              <a:t>Inspiration</a:t>
            </a:r>
            <a:r>
              <a:rPr lang="da-DK" sz="2000" dirty="0"/>
              <a:t>: I år sætter vi fokus på barndomstraumer, tilknytning og samarbejdet mellem plejeforældre og biologiske forældre </a:t>
            </a:r>
          </a:p>
          <a:p>
            <a:pPr marL="0" indent="0">
              <a:buNone/>
            </a:pPr>
            <a:endParaRPr lang="da-DK" sz="2000" dirty="0"/>
          </a:p>
          <a:p>
            <a:pPr>
              <a:buFont typeface="Calibri" panose="020F0502020204030204" pitchFamily="34" charset="0"/>
              <a:buChar char="»"/>
            </a:pPr>
            <a:r>
              <a:rPr lang="da-DK" sz="2000" b="1" dirty="0"/>
              <a:t>Netværk: </a:t>
            </a:r>
            <a:r>
              <a:rPr lang="da-DK" sz="2000" dirty="0"/>
              <a:t>Vi håber, I vil møde andre plejefamilier og tale med andre professionelle i en mere uformel kontekst</a:t>
            </a:r>
          </a:p>
          <a:p>
            <a:pPr marL="0" indent="0">
              <a:buNone/>
            </a:pPr>
            <a:endParaRPr lang="da-DK" sz="2000" dirty="0"/>
          </a:p>
          <a:p>
            <a:pPr>
              <a:buFont typeface="Calibri" panose="020F0502020204030204" pitchFamily="34" charset="0"/>
              <a:buChar char="»"/>
            </a:pPr>
            <a:r>
              <a:rPr lang="da-DK" sz="2000" b="1" dirty="0"/>
              <a:t>Fælles mål: </a:t>
            </a:r>
            <a:r>
              <a:rPr lang="da-DK" sz="2000" dirty="0"/>
              <a:t>Vi mødes for at styrke og tale om det fælles formål, vi har: </a:t>
            </a:r>
            <a:r>
              <a:rPr lang="da-DK" sz="2000" i="1" dirty="0"/>
              <a:t>at give de anbragte børn nogle trygge rammer med høj kvalitet og faglighed </a:t>
            </a:r>
          </a:p>
          <a:p>
            <a:pPr>
              <a:buFont typeface="Calibri" panose="020F0502020204030204" pitchFamily="34" charset="0"/>
              <a:buChar char="»"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13" name="Grafik 12" descr="Ide kontur">
            <a:extLst>
              <a:ext uri="{FF2B5EF4-FFF2-40B4-BE49-F238E27FC236}">
                <a16:creationId xmlns:a16="http://schemas.microsoft.com/office/drawing/2014/main" id="{2B5E9332-AAA9-49EA-8A2C-08EC0764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624" y="1885672"/>
            <a:ext cx="914400" cy="914400"/>
          </a:xfrm>
          <a:prstGeom prst="rect">
            <a:avLst/>
          </a:prstGeom>
        </p:spPr>
      </p:pic>
      <p:pic>
        <p:nvPicPr>
          <p:cNvPr id="15" name="Grafik 14" descr="Brugere kontur">
            <a:extLst>
              <a:ext uri="{FF2B5EF4-FFF2-40B4-BE49-F238E27FC236}">
                <a16:creationId xmlns:a16="http://schemas.microsoft.com/office/drawing/2014/main" id="{58640273-3A69-4D13-87FB-3471EC61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811" y="3252019"/>
            <a:ext cx="914400" cy="914400"/>
          </a:xfrm>
          <a:prstGeom prst="rect">
            <a:avLst/>
          </a:prstGeom>
        </p:spPr>
      </p:pic>
      <p:pic>
        <p:nvPicPr>
          <p:cNvPr id="17" name="Grafik 16" descr="Bullseye kontur">
            <a:extLst>
              <a:ext uri="{FF2B5EF4-FFF2-40B4-BE49-F238E27FC236}">
                <a16:creationId xmlns:a16="http://schemas.microsoft.com/office/drawing/2014/main" id="{A4E0202A-0637-4C65-9CCD-E806A25CB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2473" y="4813174"/>
            <a:ext cx="914400" cy="914400"/>
          </a:xfrm>
          <a:prstGeom prst="rect">
            <a:avLst/>
          </a:prstGeom>
        </p:spPr>
      </p:pic>
      <p:pic>
        <p:nvPicPr>
          <p:cNvPr id="5" name="Billede 4" descr="Et billede, der indeholder stol, tøj, indendørs, scene&#10;&#10;Automatisk genereret beskrivelse">
            <a:extLst>
              <a:ext uri="{FF2B5EF4-FFF2-40B4-BE49-F238E27FC236}">
                <a16:creationId xmlns:a16="http://schemas.microsoft.com/office/drawing/2014/main" id="{3E160157-B140-B767-CE3B-C458600FD1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r="24814" b="12380"/>
          <a:stretch/>
        </p:blipFill>
        <p:spPr>
          <a:xfrm>
            <a:off x="7172524" y="0"/>
            <a:ext cx="53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4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43" name="Pladsholder til tekst 5">
            <a:extLst>
              <a:ext uri="{FF2B5EF4-FFF2-40B4-BE49-F238E27FC236}">
                <a16:creationId xmlns:a16="http://schemas.microsoft.com/office/drawing/2014/main" id="{953CC908-687B-4A11-A3D3-BA3932759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321" y="2010387"/>
            <a:ext cx="5284227" cy="401441"/>
          </a:xfrm>
          <a:solidFill>
            <a:srgbClr val="E4B4AD"/>
          </a:solidFill>
          <a:ln w="12700">
            <a:noFill/>
          </a:ln>
        </p:spPr>
        <p:txBody>
          <a:bodyPr anchor="ctr" anchorCtr="0">
            <a:normAutofit/>
          </a:bodyPr>
          <a:lstStyle/>
          <a:p>
            <a:pPr algn="ctr"/>
            <a:r>
              <a:rPr lang="da-DK" sz="1600" dirty="0"/>
              <a:t>Antal plejefamilier fra 2016-2023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E5CDB5-448A-41D8-A11A-28EB0E6A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21" y="581378"/>
            <a:ext cx="5378045" cy="965129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da-DK" sz="3600" b="1" dirty="0">
                <a:latin typeface="Signa" panose="02000503050000020004" pitchFamily="2" charset="0"/>
              </a:rPr>
              <a:t>Tal og tendenser på plejefamilieområdet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1ECCC5B-925F-E71F-CCB2-9FF4838617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4333388"/>
              </p:ext>
            </p:extLst>
          </p:nvPr>
        </p:nvGraphicFramePr>
        <p:xfrm>
          <a:off x="433042" y="2540000"/>
          <a:ext cx="5197031" cy="3736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EDD10BE1-13AF-23E7-9E7F-D3328026CD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69" t="16316" r="29853" b="10877"/>
          <a:stretch/>
        </p:blipFill>
        <p:spPr>
          <a:xfrm>
            <a:off x="6991887" y="0"/>
            <a:ext cx="5200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30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0DF51ED6-7D99-409A-94BC-636D25A51A24}"/>
              </a:ext>
            </a:extLst>
          </p:cNvPr>
          <p:cNvCxnSpPr>
            <a:cxnSpLocks/>
          </p:cNvCxnSpPr>
          <p:nvPr/>
        </p:nvCxnSpPr>
        <p:spPr>
          <a:xfrm>
            <a:off x="0" y="653717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Pladsholder til tekst 5">
            <a:extLst>
              <a:ext uri="{FF2B5EF4-FFF2-40B4-BE49-F238E27FC236}">
                <a16:creationId xmlns:a16="http://schemas.microsoft.com/office/drawing/2014/main" id="{CE4284BB-B93E-4274-BDCA-945339A70851}"/>
              </a:ext>
            </a:extLst>
          </p:cNvPr>
          <p:cNvSpPr txBox="1">
            <a:spLocks/>
          </p:cNvSpPr>
          <p:nvPr/>
        </p:nvSpPr>
        <p:spPr>
          <a:xfrm>
            <a:off x="664914" y="1540195"/>
            <a:ext cx="4912193" cy="4014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1600" b="1" dirty="0"/>
              <a:t>Udvikling i nye og ophørte plejefamilie fra 2017-2023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EFBF5C4-A4EE-4DF5-849E-BA2C0E3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421" y="411327"/>
            <a:ext cx="11373157" cy="779679"/>
          </a:xfrm>
          <a:noFill/>
        </p:spPr>
        <p:txBody>
          <a:bodyPr>
            <a:noAutofit/>
          </a:bodyPr>
          <a:lstStyle/>
          <a:p>
            <a:pPr algn="ctr"/>
            <a:r>
              <a:rPr lang="da-DK" sz="3600" b="1" dirty="0">
                <a:latin typeface="Signa" panose="02000503050000020004" pitchFamily="2" charset="0"/>
              </a:rPr>
              <a:t>Tal og tendenser på plejefamilieområdet 2023</a:t>
            </a:r>
          </a:p>
        </p:txBody>
      </p:sp>
      <p:pic>
        <p:nvPicPr>
          <p:cNvPr id="15" name="Grafik 14" descr="V-formede pile kontur">
            <a:extLst>
              <a:ext uri="{FF2B5EF4-FFF2-40B4-BE49-F238E27FC236}">
                <a16:creationId xmlns:a16="http://schemas.microsoft.com/office/drawing/2014/main" id="{CC457BBA-8566-402B-98E0-59B1C703F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0102" y="3163368"/>
            <a:ext cx="647125" cy="64712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2C13223-3A29-4F3C-B4AA-954CAB00D285}"/>
              </a:ext>
            </a:extLst>
          </p:cNvPr>
          <p:cNvSpPr txBox="1"/>
          <p:nvPr/>
        </p:nvSpPr>
        <p:spPr>
          <a:xfrm>
            <a:off x="6810221" y="2038798"/>
            <a:ext cx="4541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Der er flere plejefamilier der stopper hvert år end der kommer nye til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Kommunerne er udfordret med at finde plejefamilier, der er ledige og matcher behov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Kommunerne er udfordret med at fastholde plejefamilierne </a:t>
            </a:r>
          </a:p>
        </p:txBody>
      </p:sp>
      <p:sp>
        <p:nvSpPr>
          <p:cNvPr id="10" name="Pladsholder til tekst 5">
            <a:extLst>
              <a:ext uri="{FF2B5EF4-FFF2-40B4-BE49-F238E27FC236}">
                <a16:creationId xmlns:a16="http://schemas.microsoft.com/office/drawing/2014/main" id="{415198DB-1283-45A7-8281-595C094C0C6D}"/>
              </a:ext>
            </a:extLst>
          </p:cNvPr>
          <p:cNvSpPr txBox="1">
            <a:spLocks/>
          </p:cNvSpPr>
          <p:nvPr/>
        </p:nvSpPr>
        <p:spPr>
          <a:xfrm>
            <a:off x="6820891" y="1602929"/>
            <a:ext cx="2737780" cy="4014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b="1" dirty="0"/>
              <a:t>Færre og færre plejefamilier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13393B6-21F9-4866-AA83-3A3F9BE73437}"/>
              </a:ext>
            </a:extLst>
          </p:cNvPr>
          <p:cNvSpPr txBox="1"/>
          <p:nvPr/>
        </p:nvSpPr>
        <p:spPr>
          <a:xfrm>
            <a:off x="6810221" y="4581388"/>
            <a:ext cx="4541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Tænk over om der er familier i jeres netværk, som har de personlige og faglige kompetencer – samt lyst til at blive plejefamilie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Fortæl dem om vores online informationsmøder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Tag kontakt til Socialtilsyn Midt</a:t>
            </a:r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7923841A-BCA7-4B7F-9F6D-2E4F160CBBA2}"/>
              </a:ext>
            </a:extLst>
          </p:cNvPr>
          <p:cNvSpPr txBox="1">
            <a:spLocks/>
          </p:cNvSpPr>
          <p:nvPr/>
        </p:nvSpPr>
        <p:spPr>
          <a:xfrm>
            <a:off x="6820890" y="4013861"/>
            <a:ext cx="4531190" cy="58922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600" b="1" dirty="0"/>
              <a:t>Vi vil gerne sikre, at børn og unge fortsat kan anbringes i plejefamilier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EAE676A-1906-C892-C427-43EB20E5AF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355591"/>
              </p:ext>
            </p:extLst>
          </p:nvPr>
        </p:nvGraphicFramePr>
        <p:xfrm>
          <a:off x="664914" y="1941639"/>
          <a:ext cx="4912194" cy="3782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Grafik 5" descr="Nedadgående trendkurve med massiv udfyldning">
            <a:extLst>
              <a:ext uri="{FF2B5EF4-FFF2-40B4-BE49-F238E27FC236}">
                <a16:creationId xmlns:a16="http://schemas.microsoft.com/office/drawing/2014/main" id="{29BEC3B6-1D04-9B38-7602-734A1D62F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22150" y="1484756"/>
            <a:ext cx="540557" cy="540557"/>
          </a:xfrm>
          <a:prstGeom prst="rect">
            <a:avLst/>
          </a:prstGeom>
        </p:spPr>
      </p:pic>
      <p:pic>
        <p:nvPicPr>
          <p:cNvPr id="8" name="Grafik 7" descr="Familie med to børn kontur">
            <a:extLst>
              <a:ext uri="{FF2B5EF4-FFF2-40B4-BE49-F238E27FC236}">
                <a16:creationId xmlns:a16="http://schemas.microsoft.com/office/drawing/2014/main" id="{CCCC6AFF-1559-9574-FE26-B7A7A4AD8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76635" y="3957180"/>
            <a:ext cx="618353" cy="618353"/>
          </a:xfrm>
          <a:prstGeom prst="rect">
            <a:avLst/>
          </a:prstGeom>
        </p:spPr>
      </p:pic>
      <p:pic>
        <p:nvPicPr>
          <p:cNvPr id="9" name="Grafik 8" descr="Tilføj med massiv udfyldning">
            <a:extLst>
              <a:ext uri="{FF2B5EF4-FFF2-40B4-BE49-F238E27FC236}">
                <a16:creationId xmlns:a16="http://schemas.microsoft.com/office/drawing/2014/main" id="{E30AC359-94E9-C77C-D4F0-26BD983C85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35466" y="3966627"/>
            <a:ext cx="254566" cy="2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86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0DF51ED6-7D99-409A-94BC-636D25A51A24}"/>
              </a:ext>
            </a:extLst>
          </p:cNvPr>
          <p:cNvCxnSpPr>
            <a:cxnSpLocks/>
          </p:cNvCxnSpPr>
          <p:nvPr/>
        </p:nvCxnSpPr>
        <p:spPr>
          <a:xfrm>
            <a:off x="0" y="653717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itel 1">
            <a:extLst>
              <a:ext uri="{FF2B5EF4-FFF2-40B4-BE49-F238E27FC236}">
                <a16:creationId xmlns:a16="http://schemas.microsoft.com/office/drawing/2014/main" id="{68A837B8-74A8-5E68-CC90-3AFC55133196}"/>
              </a:ext>
            </a:extLst>
          </p:cNvPr>
          <p:cNvSpPr txBox="1">
            <a:spLocks/>
          </p:cNvSpPr>
          <p:nvPr/>
        </p:nvSpPr>
        <p:spPr>
          <a:xfrm>
            <a:off x="1789278" y="354138"/>
            <a:ext cx="9017705" cy="115819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latin typeface="Signa" panose="02000503050000020004" pitchFamily="2" charset="0"/>
              </a:rPr>
              <a:t>Online informationsmøder for kommende plejefamilier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A0180D4-344C-E607-5AA7-A98504EC8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8" t="1812" r="2809" b="1219"/>
          <a:stretch/>
        </p:blipFill>
        <p:spPr>
          <a:xfrm>
            <a:off x="1054844" y="1842481"/>
            <a:ext cx="4194175" cy="425236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9E7D976-91AD-B24C-705C-B014AD324E2F}"/>
              </a:ext>
            </a:extLst>
          </p:cNvPr>
          <p:cNvSpPr txBox="1"/>
          <p:nvPr/>
        </p:nvSpPr>
        <p:spPr>
          <a:xfrm>
            <a:off x="6766560" y="1694046"/>
            <a:ext cx="357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ACBE993-DC6B-BEE8-AC4D-A31DA3A00F05}"/>
              </a:ext>
            </a:extLst>
          </p:cNvPr>
          <p:cNvSpPr txBox="1"/>
          <p:nvPr/>
        </p:nvSpPr>
        <p:spPr>
          <a:xfrm>
            <a:off x="6096000" y="4607851"/>
            <a:ext cx="4481393" cy="1138773"/>
          </a:xfrm>
          <a:prstGeom prst="rect">
            <a:avLst/>
          </a:prstGeom>
          <a:noFill/>
          <a:ln>
            <a:solidFill>
              <a:srgbClr val="D9B93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Næste informationsmøde er:</a:t>
            </a:r>
          </a:p>
          <a:p>
            <a:pPr algn="ctr"/>
            <a:r>
              <a:rPr lang="da-DK" sz="2400" b="0" i="0" dirty="0">
                <a:solidFill>
                  <a:srgbClr val="000000"/>
                </a:solidFill>
                <a:effectLst/>
                <a:latin typeface="Albert Sans"/>
              </a:rPr>
              <a:t>Torsdag 13. juni kl. 16-18 </a:t>
            </a:r>
          </a:p>
          <a:p>
            <a:pPr algn="ctr"/>
            <a:r>
              <a:rPr lang="da-DK" sz="2000" b="0" i="1" dirty="0">
                <a:solidFill>
                  <a:srgbClr val="000000"/>
                </a:solidFill>
                <a:effectLst/>
                <a:latin typeface="Albert Sans"/>
              </a:rPr>
              <a:t>- det er helt uforpligtende at være med! </a:t>
            </a:r>
            <a:endParaRPr lang="da-DK" sz="2000" b="1" i="1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8B63A58-1DCA-424C-BEAA-FDA2270C0EEB}"/>
              </a:ext>
            </a:extLst>
          </p:cNvPr>
          <p:cNvSpPr txBox="1"/>
          <p:nvPr/>
        </p:nvSpPr>
        <p:spPr>
          <a:xfrm>
            <a:off x="5669583" y="1867354"/>
            <a:ext cx="5765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dirty="0"/>
              <a:t>Tiltag for at øge fokus og information om det at blive godkendt som plejefamilie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/>
              <a:t>Afholdes </a:t>
            </a:r>
            <a:r>
              <a:rPr lang="da-DK" sz="2000" dirty="0"/>
              <a:t>5</a:t>
            </a:r>
            <a:r>
              <a:rPr lang="da-DK" sz="2000"/>
              <a:t> </a:t>
            </a:r>
            <a:r>
              <a:rPr lang="da-DK" sz="2000" dirty="0"/>
              <a:t>x årligt af tilsynskonsulenter fra Socialtilsyn Midt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2000" b="1" i="0" dirty="0">
                <a:effectLst/>
                <a:latin typeface="OpenSans"/>
              </a:rPr>
              <a:t>Spred meget gerne budskabet i jeres netværk, hvis I kender nogle der går og overvejer at blive plejefamilie!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2347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6EFBF5C4-A4EE-4DF5-849E-BA2C0E35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550103"/>
            <a:ext cx="10629900" cy="889274"/>
          </a:xfrm>
          <a:noFill/>
        </p:spPr>
        <p:txBody>
          <a:bodyPr>
            <a:noAutofit/>
          </a:bodyPr>
          <a:lstStyle/>
          <a:p>
            <a:pPr algn="ctr"/>
            <a:r>
              <a:rPr lang="da-DK" sz="3600" b="1" dirty="0">
                <a:latin typeface="Signa" panose="02000503050000020004" pitchFamily="2" charset="0"/>
              </a:rPr>
              <a:t>Tal og tendenser på plejefamilieområdet 2023</a:t>
            </a:r>
            <a:br>
              <a:rPr lang="da-DK" sz="3600" b="1" dirty="0">
                <a:latin typeface="Signa" panose="02000503050000020004" pitchFamily="2" charset="0"/>
              </a:rPr>
            </a:br>
            <a:r>
              <a:rPr lang="da-DK" sz="2800" dirty="0" err="1">
                <a:latin typeface="Signa" panose="02000503050000020004" pitchFamily="2" charset="0"/>
              </a:rPr>
              <a:t>Whistleblows</a:t>
            </a:r>
            <a:r>
              <a:rPr lang="da-DK" sz="2800" dirty="0">
                <a:latin typeface="Signa" panose="02000503050000020004" pitchFamily="2" charset="0"/>
              </a:rPr>
              <a:t> og sanktionssager </a:t>
            </a:r>
            <a:endParaRPr lang="da-DK" sz="3600" dirty="0">
              <a:latin typeface="Signa" panose="02000503050000020004" pitchFamily="2" charset="0"/>
            </a:endParaRPr>
          </a:p>
        </p:txBody>
      </p:sp>
      <p:sp>
        <p:nvSpPr>
          <p:cNvPr id="4" name="Rutediagram: Forbindelse 3">
            <a:extLst>
              <a:ext uri="{FF2B5EF4-FFF2-40B4-BE49-F238E27FC236}">
                <a16:creationId xmlns:a16="http://schemas.microsoft.com/office/drawing/2014/main" id="{D7FF71C9-1BDE-4235-AFA9-6A72CAB42058}"/>
              </a:ext>
            </a:extLst>
          </p:cNvPr>
          <p:cNvSpPr/>
          <p:nvPr/>
        </p:nvSpPr>
        <p:spPr>
          <a:xfrm>
            <a:off x="8058150" y="2228850"/>
            <a:ext cx="3352800" cy="3219446"/>
          </a:xfrm>
          <a:prstGeom prst="flowChartConnector">
            <a:avLst/>
          </a:prstGeom>
          <a:solidFill>
            <a:srgbClr val="E4B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3EB37F08-B9E0-41D9-9D33-D6A88BFC76E4}"/>
              </a:ext>
            </a:extLst>
          </p:cNvPr>
          <p:cNvSpPr txBox="1">
            <a:spLocks/>
          </p:cNvSpPr>
          <p:nvPr/>
        </p:nvSpPr>
        <p:spPr>
          <a:xfrm>
            <a:off x="8288765" y="3331314"/>
            <a:ext cx="2956109" cy="975900"/>
          </a:xfrm>
          <a:prstGeom prst="rect">
            <a:avLst/>
          </a:prstGeom>
          <a:solidFill>
            <a:srgbClr val="E4B4AD"/>
          </a:solidFill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800" b="0" dirty="0"/>
              <a:t>1 plejefamilie har fået udstedt påbud. 1 plejefamilie har fået udstedt skærpet tilsyn i 2023</a:t>
            </a:r>
          </a:p>
        </p:txBody>
      </p:sp>
      <p:pic>
        <p:nvPicPr>
          <p:cNvPr id="11" name="Pladsholder til indhold 5" descr="Udråbstegn">
            <a:extLst>
              <a:ext uri="{FF2B5EF4-FFF2-40B4-BE49-F238E27FC236}">
                <a16:creationId xmlns:a16="http://schemas.microsoft.com/office/drawing/2014/main" id="{3EB8043E-DF83-45FB-B828-47E19DB3B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74510" y="4363910"/>
            <a:ext cx="720080" cy="720080"/>
          </a:xfrm>
          <a:prstGeom prst="rect">
            <a:avLst/>
          </a:prstGeom>
        </p:spPr>
      </p:pic>
      <p:sp>
        <p:nvSpPr>
          <p:cNvPr id="19" name="Pladsholder til tekst 5">
            <a:extLst>
              <a:ext uri="{FF2B5EF4-FFF2-40B4-BE49-F238E27FC236}">
                <a16:creationId xmlns:a16="http://schemas.microsoft.com/office/drawing/2014/main" id="{F90F0B5B-D944-414B-B984-1C8DD5FEF5D3}"/>
              </a:ext>
            </a:extLst>
          </p:cNvPr>
          <p:cNvSpPr txBox="1">
            <a:spLocks/>
          </p:cNvSpPr>
          <p:nvPr/>
        </p:nvSpPr>
        <p:spPr>
          <a:xfrm>
            <a:off x="8866151" y="2472333"/>
            <a:ext cx="1801338" cy="61549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000" b="1" dirty="0"/>
              <a:t>Påbud og skærpet tilsyn</a:t>
            </a:r>
          </a:p>
        </p:txBody>
      </p:sp>
      <p:sp>
        <p:nvSpPr>
          <p:cNvPr id="21" name="Rutediagram: Forbindelse 20">
            <a:extLst>
              <a:ext uri="{FF2B5EF4-FFF2-40B4-BE49-F238E27FC236}">
                <a16:creationId xmlns:a16="http://schemas.microsoft.com/office/drawing/2014/main" id="{09210439-3A01-4C78-9865-5322F6D6F58B}"/>
              </a:ext>
            </a:extLst>
          </p:cNvPr>
          <p:cNvSpPr/>
          <p:nvPr/>
        </p:nvSpPr>
        <p:spPr>
          <a:xfrm>
            <a:off x="4303696" y="2247666"/>
            <a:ext cx="3352800" cy="3219446"/>
          </a:xfrm>
          <a:prstGeom prst="flowChartConnector">
            <a:avLst/>
          </a:prstGeom>
          <a:solidFill>
            <a:srgbClr val="E4B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800" b="0">
                <a:solidFill>
                  <a:schemeClr val="bg1"/>
                </a:solidFill>
              </a:rPr>
              <a:t>13 plejefamilier har i 2021 fået inddraget deres godkendelse på grund af manglende kvalitet </a:t>
            </a:r>
            <a:endParaRPr lang="da-DK" sz="1800" b="0" dirty="0">
              <a:solidFill>
                <a:schemeClr val="bg1"/>
              </a:solidFill>
            </a:endParaRP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F9C580CB-1059-491B-9444-5A622524CB41}"/>
              </a:ext>
            </a:extLst>
          </p:cNvPr>
          <p:cNvSpPr txBox="1">
            <a:spLocks/>
          </p:cNvSpPr>
          <p:nvPr/>
        </p:nvSpPr>
        <p:spPr>
          <a:xfrm>
            <a:off x="4653936" y="3144774"/>
            <a:ext cx="2608401" cy="1438939"/>
          </a:xfrm>
          <a:prstGeom prst="rect">
            <a:avLst/>
          </a:prstGeom>
          <a:solidFill>
            <a:srgbClr val="E4B4AD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800" b="0" dirty="0"/>
              <a:t>4 plejefamilier har i 2023 fået inddraget deres godkendelse på grund af manglende kvalitet </a:t>
            </a:r>
          </a:p>
        </p:txBody>
      </p:sp>
      <p:pic>
        <p:nvPicPr>
          <p:cNvPr id="8" name="Grafik 7" descr="Stop med af følge kontur">
            <a:extLst>
              <a:ext uri="{FF2B5EF4-FFF2-40B4-BE49-F238E27FC236}">
                <a16:creationId xmlns:a16="http://schemas.microsoft.com/office/drawing/2014/main" id="{BF691045-EE6D-4F92-A6B1-A6DC78E0C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6625" y="4251851"/>
            <a:ext cx="914400" cy="914400"/>
          </a:xfrm>
          <a:prstGeom prst="rect">
            <a:avLst/>
          </a:prstGeom>
        </p:spPr>
      </p:pic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121E0946-B263-42EE-BFF4-11FC89D8DE77}"/>
              </a:ext>
            </a:extLst>
          </p:cNvPr>
          <p:cNvSpPr txBox="1">
            <a:spLocks/>
          </p:cNvSpPr>
          <p:nvPr/>
        </p:nvSpPr>
        <p:spPr>
          <a:xfrm>
            <a:off x="4653935" y="2536017"/>
            <a:ext cx="2608401" cy="61579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000" b="1" dirty="0"/>
              <a:t>Inddragelse af godkendelser</a:t>
            </a:r>
          </a:p>
        </p:txBody>
      </p:sp>
      <p:sp>
        <p:nvSpPr>
          <p:cNvPr id="25" name="Rutediagram: Forbindelse 24">
            <a:extLst>
              <a:ext uri="{FF2B5EF4-FFF2-40B4-BE49-F238E27FC236}">
                <a16:creationId xmlns:a16="http://schemas.microsoft.com/office/drawing/2014/main" id="{F57A588F-8DA2-4E0A-BC9B-051983E5784B}"/>
              </a:ext>
            </a:extLst>
          </p:cNvPr>
          <p:cNvSpPr/>
          <p:nvPr/>
        </p:nvSpPr>
        <p:spPr>
          <a:xfrm>
            <a:off x="557049" y="2267387"/>
            <a:ext cx="3352800" cy="3219446"/>
          </a:xfrm>
          <a:prstGeom prst="flowChartConnector">
            <a:avLst/>
          </a:prstGeom>
          <a:solidFill>
            <a:srgbClr val="E4B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800" b="0" dirty="0">
              <a:solidFill>
                <a:schemeClr val="bg1"/>
              </a:solidFill>
            </a:endParaRPr>
          </a:p>
        </p:txBody>
      </p:sp>
      <p:sp>
        <p:nvSpPr>
          <p:cNvPr id="26" name="Pladsholder til indhold 2">
            <a:extLst>
              <a:ext uri="{FF2B5EF4-FFF2-40B4-BE49-F238E27FC236}">
                <a16:creationId xmlns:a16="http://schemas.microsoft.com/office/drawing/2014/main" id="{F72FD3E1-1BD4-47FD-A4C7-172D98A7C758}"/>
              </a:ext>
            </a:extLst>
          </p:cNvPr>
          <p:cNvSpPr txBox="1">
            <a:spLocks/>
          </p:cNvSpPr>
          <p:nvPr/>
        </p:nvSpPr>
        <p:spPr>
          <a:xfrm>
            <a:off x="781050" y="3109655"/>
            <a:ext cx="2824134" cy="1419218"/>
          </a:xfrm>
          <a:prstGeom prst="rect">
            <a:avLst/>
          </a:prstGeom>
          <a:solidFill>
            <a:srgbClr val="E4B4AD"/>
          </a:solidFill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1800" b="0" dirty="0"/>
              <a:t>Socialtilsyn Midt har i 2022 modtaget 613 henvendelser om bekymrende forhold </a:t>
            </a:r>
          </a:p>
          <a:p>
            <a:pPr algn="ctr"/>
            <a:r>
              <a:rPr lang="da-DK" sz="1800" b="0" dirty="0"/>
              <a:t>78 af dem omhandlede plejefamilier </a:t>
            </a:r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A6DE010C-8698-4878-91C1-1C421E9654A4}"/>
              </a:ext>
            </a:extLst>
          </p:cNvPr>
          <p:cNvSpPr txBox="1">
            <a:spLocks/>
          </p:cNvSpPr>
          <p:nvPr/>
        </p:nvSpPr>
        <p:spPr>
          <a:xfrm>
            <a:off x="922978" y="2476516"/>
            <a:ext cx="2608401" cy="61579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000" b="1" dirty="0" err="1"/>
              <a:t>Whistleblows</a:t>
            </a:r>
            <a:endParaRPr lang="da-DK" sz="2000" b="1" dirty="0"/>
          </a:p>
        </p:txBody>
      </p:sp>
      <p:pic>
        <p:nvPicPr>
          <p:cNvPr id="14" name="Grafik 13" descr="Telefon med højttaler">
            <a:extLst>
              <a:ext uri="{FF2B5EF4-FFF2-40B4-BE49-F238E27FC236}">
                <a16:creationId xmlns:a16="http://schemas.microsoft.com/office/drawing/2014/main" id="{DBD47EB4-654B-4694-AFC6-B9FB87CBD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35917" y="4395921"/>
            <a:ext cx="914400" cy="914400"/>
          </a:xfrm>
          <a:prstGeom prst="rect">
            <a:avLst/>
          </a:prstGeom>
        </p:spPr>
      </p:pic>
      <p:cxnSp>
        <p:nvCxnSpPr>
          <p:cNvPr id="2" name="Lige forbindelse 1">
            <a:extLst>
              <a:ext uri="{FF2B5EF4-FFF2-40B4-BE49-F238E27FC236}">
                <a16:creationId xmlns:a16="http://schemas.microsoft.com/office/drawing/2014/main" id="{FDE88AC5-823F-9CC9-C04B-233B006E544E}"/>
              </a:ext>
            </a:extLst>
          </p:cNvPr>
          <p:cNvCxnSpPr>
            <a:cxnSpLocks/>
          </p:cNvCxnSpPr>
          <p:nvPr/>
        </p:nvCxnSpPr>
        <p:spPr>
          <a:xfrm>
            <a:off x="0" y="6537176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313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3F0BD94-D741-CE4B-3116-9607A26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1" y="359760"/>
            <a:ext cx="4916119" cy="1118343"/>
          </a:xfrm>
        </p:spPr>
        <p:txBody>
          <a:bodyPr>
            <a:normAutofit/>
          </a:bodyPr>
          <a:lstStyle/>
          <a:p>
            <a:r>
              <a:rPr lang="da-DK" sz="4000" b="1" dirty="0">
                <a:latin typeface="Signa" panose="02000503050000020004" pitchFamily="2" charset="0"/>
              </a:rPr>
              <a:t>Barnets lov 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7BBBAE3-F5F2-0F94-41A8-B7BADBE85F67}"/>
              </a:ext>
            </a:extLst>
          </p:cNvPr>
          <p:cNvSpPr txBox="1"/>
          <p:nvPr/>
        </p:nvSpPr>
        <p:spPr>
          <a:xfrm>
            <a:off x="631517" y="1625347"/>
            <a:ext cx="5381883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Barnets Lov er en del af aftalen ”Børnene først”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Barnets Lov blev vedtaget 1. juni 2023 og trådte i kraft 1. januar 2024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Nu regulerer serviceloven ikke længere børn- og ungeområdet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/>
              <a:t>Vi har nu en samlet lov – </a:t>
            </a:r>
            <a:r>
              <a:rPr lang="da-DK" sz="2000" b="1" dirty="0"/>
              <a:t>Barnets Lov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Væsentlige fokusområder i Barnets Lov:</a:t>
            </a:r>
          </a:p>
          <a:p>
            <a:pPr marL="914400" lvl="1" indent="-457200">
              <a:buFont typeface="Calibri" panose="020F0502020204030204" pitchFamily="34" charset="0"/>
              <a:buChar char="→"/>
            </a:pPr>
            <a:r>
              <a:rPr lang="da-DK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 tidssvarende børnesyn</a:t>
            </a:r>
          </a:p>
          <a:p>
            <a:pPr marL="914400" lvl="1" indent="-457200">
              <a:buFont typeface="Calibri" panose="020F0502020204030204" pitchFamily="34" charset="0"/>
              <a:buChar char="→"/>
            </a:pPr>
            <a:r>
              <a:rPr lang="da-DK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Flere rettigheder til børn</a:t>
            </a:r>
          </a:p>
          <a:p>
            <a:pPr marL="914400" lvl="1" indent="-457200">
              <a:buFont typeface="Calibri" panose="020F0502020204030204" pitchFamily="34" charset="0"/>
              <a:buChar char="→"/>
            </a:pPr>
            <a:r>
              <a:rPr lang="da-DK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Afbureaukratisering</a:t>
            </a:r>
          </a:p>
          <a:p>
            <a:pPr marL="914400" lvl="1" indent="-457200">
              <a:buFont typeface="Calibri" panose="020F0502020204030204" pitchFamily="34" charset="0"/>
              <a:buChar char="→"/>
            </a:pPr>
            <a:r>
              <a:rPr lang="da-DK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Bedre og tidligere indsats </a:t>
            </a:r>
          </a:p>
          <a:p>
            <a:pPr marL="914400" lvl="1" indent="-457200">
              <a:buFont typeface="Calibri" panose="020F0502020204030204" pitchFamily="34" charset="0"/>
              <a:buChar char="→"/>
            </a:pPr>
            <a:r>
              <a:rPr lang="da-DK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Opgør med stigmatiserende sprogbrug</a:t>
            </a:r>
          </a:p>
          <a:p>
            <a:pPr marL="914400" lvl="1" indent="-457200">
              <a:buFont typeface="Calibri" panose="020F0502020204030204" pitchFamily="34" charset="0"/>
              <a:buChar char="→"/>
            </a:pPr>
            <a:r>
              <a:rPr lang="da-DK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Regler samlet i én lov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a-DK" b="1" dirty="0"/>
          </a:p>
        </p:txBody>
      </p:sp>
      <p:pic>
        <p:nvPicPr>
          <p:cNvPr id="7" name="Billede 6" descr="Børn løber op ad bakke">
            <a:extLst>
              <a:ext uri="{FF2B5EF4-FFF2-40B4-BE49-F238E27FC236}">
                <a16:creationId xmlns:a16="http://schemas.microsoft.com/office/drawing/2014/main" id="{97C54E99-35D8-DC3B-3E48-1FB8E637E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-1" r="4576" b="765"/>
          <a:stretch/>
        </p:blipFill>
        <p:spPr>
          <a:xfrm>
            <a:off x="6426913" y="-1"/>
            <a:ext cx="6236725" cy="6858001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BB17EE0-2C51-904F-D872-25F42BC5D902}"/>
              </a:ext>
            </a:extLst>
          </p:cNvPr>
          <p:cNvSpPr txBox="1"/>
          <p:nvPr/>
        </p:nvSpPr>
        <p:spPr>
          <a:xfrm>
            <a:off x="644893" y="344135"/>
            <a:ext cx="885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000" b="1" dirty="0"/>
              <a:t>§</a:t>
            </a:r>
          </a:p>
        </p:txBody>
      </p:sp>
    </p:spTree>
    <p:extLst>
      <p:ext uri="{BB962C8B-B14F-4D97-AF65-F5344CB8AC3E}">
        <p14:creationId xmlns:p14="http://schemas.microsoft.com/office/powerpoint/2010/main" val="410318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roget forstærker fordomme | Psykiatrifonden">
            <a:extLst>
              <a:ext uri="{FF2B5EF4-FFF2-40B4-BE49-F238E27FC236}">
                <a16:creationId xmlns:a16="http://schemas.microsoft.com/office/drawing/2014/main" id="{098B7CD9-68B7-9183-4A24-1AA780C0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3" y="4398346"/>
            <a:ext cx="3628667" cy="1905050"/>
          </a:xfrm>
          <a:prstGeom prst="rect">
            <a:avLst/>
          </a:prstGeom>
          <a:solidFill>
            <a:srgbClr val="F6F5ED"/>
          </a:solidFill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867980D6-8C9C-4B9D-B8D3-4CD43AB3F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21" y="6593858"/>
            <a:ext cx="1548880" cy="20031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93F0BD94-D741-CE4B-3116-9607A26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417" y="622686"/>
            <a:ext cx="8238051" cy="1118343"/>
          </a:xfrm>
        </p:spPr>
        <p:txBody>
          <a:bodyPr>
            <a:normAutofit fontScale="90000"/>
          </a:bodyPr>
          <a:lstStyle/>
          <a:p>
            <a:r>
              <a:rPr lang="da-DK" b="1" dirty="0">
                <a:latin typeface="Signa" panose="02000503050000020004" pitchFamily="2" charset="0"/>
              </a:rPr>
              <a:t>Barnets lov </a:t>
            </a:r>
            <a:br>
              <a:rPr lang="da-DK" b="1" dirty="0">
                <a:latin typeface="Signa" panose="02000503050000020004" pitchFamily="2" charset="0"/>
              </a:rPr>
            </a:br>
            <a:r>
              <a:rPr lang="da-DK" b="1" dirty="0">
                <a:latin typeface="Signa" panose="02000503050000020004" pitchFamily="2" charset="0"/>
              </a:rPr>
              <a:t>– </a:t>
            </a:r>
            <a:r>
              <a:rPr lang="da-DK" sz="4000" dirty="0">
                <a:latin typeface="Signa" panose="02000503050000020004" pitchFamily="2" charset="0"/>
              </a:rPr>
              <a:t>betydning for jer som plejefamilie</a:t>
            </a:r>
            <a:endParaRPr lang="da-DK" dirty="0">
              <a:latin typeface="Signa" panose="02000503050000020004" pitchFamily="2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BB17EE0-2C51-904F-D872-25F42BC5D902}"/>
              </a:ext>
            </a:extLst>
          </p:cNvPr>
          <p:cNvSpPr txBox="1"/>
          <p:nvPr/>
        </p:nvSpPr>
        <p:spPr>
          <a:xfrm>
            <a:off x="644893" y="344135"/>
            <a:ext cx="885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b="1" dirty="0"/>
              <a:t>§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ADC9E7F-469E-7B8A-9EDD-B976AC59D024}"/>
              </a:ext>
            </a:extLst>
          </p:cNvPr>
          <p:cNvSpPr txBox="1">
            <a:spLocks/>
          </p:cNvSpPr>
          <p:nvPr/>
        </p:nvSpPr>
        <p:spPr>
          <a:xfrm>
            <a:off x="644893" y="2665142"/>
            <a:ext cx="3847170" cy="168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800" b="1" dirty="0">
                <a:solidFill>
                  <a:srgbClr val="004587"/>
                </a:solidFill>
                <a:latin typeface="Signa" panose="0200050305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Nye begreber: </a:t>
            </a:r>
          </a:p>
          <a:p>
            <a:pPr algn="ctr"/>
            <a:r>
              <a:rPr lang="da-DK" sz="2800" b="1" dirty="0">
                <a:solidFill>
                  <a:srgbClr val="004587"/>
                </a:solidFill>
                <a:latin typeface="Signa" panose="02000503050000020004" pitchFamily="2" charset="0"/>
                <a:ea typeface="Verdana" panose="020B0604030504040204" pitchFamily="34" charset="0"/>
                <a:cs typeface="Verdana" panose="020B0604030504040204" pitchFamily="34" charset="0"/>
              </a:rPr>
              <a:t>opgør med stigmatiserende sprogbrug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0B4D879-28FA-5F54-5C45-1CF2164BBB69}"/>
              </a:ext>
            </a:extLst>
          </p:cNvPr>
          <p:cNvSpPr txBox="1"/>
          <p:nvPr/>
        </p:nvSpPr>
        <p:spPr>
          <a:xfrm>
            <a:off x="5027753" y="2520839"/>
            <a:ext cx="716424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Foranstaltninger </a:t>
            </a: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Støttende indsatser</a:t>
            </a:r>
            <a:endParaRPr lang="da-DK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Aflastningsophold </a:t>
            </a: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Støtte ophold</a:t>
            </a:r>
            <a:endParaRPr lang="da-DK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Handleplan </a:t>
            </a: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Barnets plan/ </a:t>
            </a:r>
            <a:r>
              <a:rPr lang="da-DK" sz="2400" dirty="0" err="1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ungeplan</a:t>
            </a:r>
            <a:endParaRPr lang="da-DK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Døgninstitution </a:t>
            </a: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Børne- og ungehjem</a:t>
            </a:r>
            <a:endParaRPr lang="da-DK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Sagsbehandler </a:t>
            </a: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Børne- og ungerådgiver</a:t>
            </a:r>
            <a:endParaRPr lang="da-DK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Efterværn </a:t>
            </a: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Ungestøtte</a:t>
            </a:r>
            <a:endParaRPr lang="da-DK" sz="2400" dirty="0">
              <a:solidFill>
                <a:schemeClr val="tx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l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Videreført anbringelse </a:t>
            </a:r>
            <a:r>
              <a:rPr lang="da-DK" sz="2400" dirty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Permanent anbringelse</a:t>
            </a:r>
          </a:p>
        </p:txBody>
      </p:sp>
    </p:spTree>
    <p:extLst>
      <p:ext uri="{BB962C8B-B14F-4D97-AF65-F5344CB8AC3E}">
        <p14:creationId xmlns:p14="http://schemas.microsoft.com/office/powerpoint/2010/main" val="2937643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cialstyrelsen DK">
  <a:themeElements>
    <a:clrScheme name="Socialstyrelsen PPT">
      <a:dk1>
        <a:sysClr val="windowText" lastClr="000000"/>
      </a:dk1>
      <a:lt1>
        <a:sysClr val="window" lastClr="FFFFFF"/>
      </a:lt1>
      <a:dk2>
        <a:srgbClr val="AF292E"/>
      </a:dk2>
      <a:lt2>
        <a:srgbClr val="797777"/>
      </a:lt2>
      <a:accent1>
        <a:srgbClr val="C27030"/>
      </a:accent1>
      <a:accent2>
        <a:srgbClr val="6C8777"/>
      </a:accent2>
      <a:accent3>
        <a:srgbClr val="595959"/>
      </a:accent3>
      <a:accent4>
        <a:srgbClr val="E4BC2F"/>
      </a:accent4>
      <a:accent5>
        <a:srgbClr val="7090AD"/>
      </a:accent5>
      <a:accent6>
        <a:srgbClr val="7C76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dirty="0" smtClean="0"/>
        </a:defPPr>
      </a:lstStyle>
    </a:txDef>
  </a:objectDefaults>
  <a:extraClrSchemeLst/>
  <a:custClrLst>
    <a:custClr name="Custom Color 1">
      <a:srgbClr val="E9D392"/>
    </a:custClr>
    <a:custClr name="Custom Color 2">
      <a:srgbClr val="BAD9C1"/>
    </a:custClr>
    <a:custClr name="Custom Color 3">
      <a:srgbClr val="C6C7C9"/>
    </a:custClr>
    <a:custClr name="Custom Color 4">
      <a:srgbClr val="ECE38A"/>
    </a:custClr>
    <a:custClr name="Custom Color 5">
      <a:srgbClr val="CDE7EE"/>
    </a:custClr>
    <a:custClr name="Custom Color 6">
      <a:srgbClr val="BCB5B2"/>
    </a:custClr>
    <a:custClr name="Custom Color 7">
      <a:srgbClr val="D2E4BE"/>
    </a:custClr>
    <a:custClr name="Custom Color 8">
      <a:srgbClr val="CDDEF3"/>
    </a:custClr>
    <a:custClr name="Custom Color 9">
      <a:srgbClr val="DED5CB"/>
    </a:custClr>
    <a:custClr name="Custom Color 10">
      <a:srgbClr val="F9F8E0"/>
    </a:custClr>
  </a:custClrLst>
  <a:extLst>
    <a:ext uri="{05A4C25C-085E-4340-85A3-A5531E510DB2}">
      <thm15:themeFamily xmlns:thm15="http://schemas.microsoft.com/office/thememl/2012/main" name="PowerPoint skabelon-DK-28.5.17" id="{11AABAF5-F9E5-4183-8D88-86089682D0BF}" vid="{0F429F3F-D869-446F-BAD2-D0321B1993C1}"/>
    </a:ext>
  </a:extLst>
</a:theme>
</file>

<file path=ppt/theme/theme3.xml><?xml version="1.0" encoding="utf-8"?>
<a:theme xmlns:a="http://schemas.openxmlformats.org/drawingml/2006/main" name="PowerPoint skabelon-DK">
  <a:themeElements>
    <a:clrScheme name="Socialstyrelsen PPT">
      <a:dk1>
        <a:sysClr val="windowText" lastClr="000000"/>
      </a:dk1>
      <a:lt1>
        <a:sysClr val="window" lastClr="FFFFFF"/>
      </a:lt1>
      <a:dk2>
        <a:srgbClr val="AF292E"/>
      </a:dk2>
      <a:lt2>
        <a:srgbClr val="797777"/>
      </a:lt2>
      <a:accent1>
        <a:srgbClr val="C27030"/>
      </a:accent1>
      <a:accent2>
        <a:srgbClr val="6C8777"/>
      </a:accent2>
      <a:accent3>
        <a:srgbClr val="595959"/>
      </a:accent3>
      <a:accent4>
        <a:srgbClr val="E4BC2F"/>
      </a:accent4>
      <a:accent5>
        <a:srgbClr val="7090AD"/>
      </a:accent5>
      <a:accent6>
        <a:srgbClr val="7C76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dirty="0" smtClean="0"/>
        </a:defPPr>
      </a:lstStyle>
    </a:txDef>
  </a:objectDefaults>
  <a:extraClrSchemeLst/>
  <a:custClrLst>
    <a:custClr name="Custom Color 1">
      <a:srgbClr val="E9D392"/>
    </a:custClr>
    <a:custClr name="Custom Color 2">
      <a:srgbClr val="BAD9C1"/>
    </a:custClr>
    <a:custClr name="Custom Color 3">
      <a:srgbClr val="C6C7C9"/>
    </a:custClr>
    <a:custClr name="Custom Color 4">
      <a:srgbClr val="ECE38A"/>
    </a:custClr>
    <a:custClr name="Custom Color 5">
      <a:srgbClr val="CDE7EE"/>
    </a:custClr>
    <a:custClr name="Custom Color 6">
      <a:srgbClr val="BCB5B2"/>
    </a:custClr>
    <a:custClr name="Custom Color 7">
      <a:srgbClr val="D2E4BE"/>
    </a:custClr>
    <a:custClr name="Custom Color 8">
      <a:srgbClr val="CDDEF3"/>
    </a:custClr>
    <a:custClr name="Custom Color 9">
      <a:srgbClr val="DED5CB"/>
    </a:custClr>
    <a:custClr name="Custom Color 10">
      <a:srgbClr val="F9F8E0"/>
    </a:custClr>
  </a:custClrLst>
  <a:extLst>
    <a:ext uri="{05A4C25C-085E-4340-85A3-A5531E510DB2}">
      <thm15:themeFamily xmlns:thm15="http://schemas.microsoft.com/office/thememl/2012/main" name="PowerPoint skabelon-DK-28.5.17" id="{11AABAF5-F9E5-4183-8D88-86089682D0BF}" vid="{0F429F3F-D869-446F-BAD2-D0321B1993C1}"/>
    </a:ext>
  </a:extLst>
</a:theme>
</file>

<file path=ppt/theme/theme4.xml><?xml version="1.0" encoding="utf-8"?>
<a:theme xmlns:a="http://schemas.openxmlformats.org/drawingml/2006/main" name="1_PowerPoint skabelon-DK">
  <a:themeElements>
    <a:clrScheme name="Socialstyrelsen PPT">
      <a:dk1>
        <a:sysClr val="windowText" lastClr="000000"/>
      </a:dk1>
      <a:lt1>
        <a:sysClr val="window" lastClr="FFFFFF"/>
      </a:lt1>
      <a:dk2>
        <a:srgbClr val="AF292E"/>
      </a:dk2>
      <a:lt2>
        <a:srgbClr val="797777"/>
      </a:lt2>
      <a:accent1>
        <a:srgbClr val="C27030"/>
      </a:accent1>
      <a:accent2>
        <a:srgbClr val="6C8777"/>
      </a:accent2>
      <a:accent3>
        <a:srgbClr val="595959"/>
      </a:accent3>
      <a:accent4>
        <a:srgbClr val="E4BC2F"/>
      </a:accent4>
      <a:accent5>
        <a:srgbClr val="7090AD"/>
      </a:accent5>
      <a:accent6>
        <a:srgbClr val="7C767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100" dirty="0" smtClean="0"/>
        </a:defPPr>
      </a:lstStyle>
    </a:txDef>
  </a:objectDefaults>
  <a:extraClrSchemeLst/>
  <a:custClrLst>
    <a:custClr name="Custom Color 1">
      <a:srgbClr val="E9D392"/>
    </a:custClr>
    <a:custClr name="Custom Color 2">
      <a:srgbClr val="BAD9C1"/>
    </a:custClr>
    <a:custClr name="Custom Color 3">
      <a:srgbClr val="C6C7C9"/>
    </a:custClr>
    <a:custClr name="Custom Color 4">
      <a:srgbClr val="ECE38A"/>
    </a:custClr>
    <a:custClr name="Custom Color 5">
      <a:srgbClr val="CDE7EE"/>
    </a:custClr>
    <a:custClr name="Custom Color 6">
      <a:srgbClr val="BCB5B2"/>
    </a:custClr>
    <a:custClr name="Custom Color 7">
      <a:srgbClr val="D2E4BE"/>
    </a:custClr>
    <a:custClr name="Custom Color 8">
      <a:srgbClr val="CDDEF3"/>
    </a:custClr>
    <a:custClr name="Custom Color 9">
      <a:srgbClr val="DED5CB"/>
    </a:custClr>
    <a:custClr name="Custom Color 10">
      <a:srgbClr val="F9F8E0"/>
    </a:custClr>
  </a:custClrLst>
  <a:extLst>
    <a:ext uri="{05A4C25C-085E-4340-85A3-A5531E510DB2}">
      <thm15:themeFamily xmlns:thm15="http://schemas.microsoft.com/office/thememl/2012/main" name="PowerPoint skabelon-DK-28.5.17" id="{11AABAF5-F9E5-4183-8D88-86089682D0BF}" vid="{0F429F3F-D869-446F-BAD2-D0321B1993C1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28816</TotalTime>
  <Words>1071</Words>
  <Application>Microsoft Office PowerPoint</Application>
  <PresentationFormat>Widescreen</PresentationFormat>
  <Paragraphs>146</Paragraphs>
  <Slides>16</Slides>
  <Notes>14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16</vt:i4>
      </vt:variant>
    </vt:vector>
  </HeadingPairs>
  <TitlesOfParts>
    <vt:vector size="27" baseType="lpstr">
      <vt:lpstr>Albert Sans</vt:lpstr>
      <vt:lpstr>Arial</vt:lpstr>
      <vt:lpstr>Calibri</vt:lpstr>
      <vt:lpstr>Calibri Light</vt:lpstr>
      <vt:lpstr>OpenSans</vt:lpstr>
      <vt:lpstr>Signa</vt:lpstr>
      <vt:lpstr>Verdana</vt:lpstr>
      <vt:lpstr>Office-tema</vt:lpstr>
      <vt:lpstr>Socialstyrelsen DK</vt:lpstr>
      <vt:lpstr>PowerPoint skabelon-DK</vt:lpstr>
      <vt:lpstr>1_PowerPoint skabelon-DK</vt:lpstr>
      <vt:lpstr>Årsmøde 2024 </vt:lpstr>
      <vt:lpstr>PowerPoint-præsentation</vt:lpstr>
      <vt:lpstr>Formål med årsmødet </vt:lpstr>
      <vt:lpstr>Tal og tendenser på plejefamilieområdet </vt:lpstr>
      <vt:lpstr>Tal og tendenser på plejefamilieområdet 2023</vt:lpstr>
      <vt:lpstr>PowerPoint-præsentation</vt:lpstr>
      <vt:lpstr>Tal og tendenser på plejefamilieområdet 2023 Whistleblows og sanktionssager </vt:lpstr>
      <vt:lpstr>Barnets lov </vt:lpstr>
      <vt:lpstr>Barnets lov  – betydning for jer som plejefamilie</vt:lpstr>
      <vt:lpstr>Barnets lov  – betydning for jer som plejefamilie</vt:lpstr>
      <vt:lpstr>Barnets lov  – betydning for jer som plejefamilie</vt:lpstr>
      <vt:lpstr>Barnets lov  – betydning for jer som plejefamilie</vt:lpstr>
      <vt:lpstr>Håndbog om Barnets lov  </vt:lpstr>
      <vt:lpstr>Oplysninger på Tilbudsportalen </vt:lpstr>
      <vt:lpstr>Oplæg fra Dorte Bærentzen </vt:lpstr>
      <vt:lpstr>Evaluering og tak for i 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Jenni Foget Johansen (23985)</dc:creator>
  <cp:lastModifiedBy>Jenni Foget Johansen (23985)</cp:lastModifiedBy>
  <cp:revision>14</cp:revision>
  <dcterms:created xsi:type="dcterms:W3CDTF">2022-05-16T06:05:03Z</dcterms:created>
  <dcterms:modified xsi:type="dcterms:W3CDTF">2024-06-11T10:43:32Z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oudStatistics_StoryID">
    <vt:lpwstr>22a5f847-61a7-47b7-a974-c30ee0f0fa9b</vt:lpwstr>
  </property>
  <property fmtid="{D5CDD505-2E9C-101B-9397-08002B2CF9AE}" pid="3" name="AcadreDocumentId">
    <vt:i4>5423011</vt:i4>
  </property>
  <property fmtid="{D5CDD505-2E9C-101B-9397-08002B2CF9AE}" pid="4" name="AcadreCaseId">
    <vt:i4>392826</vt:i4>
  </property>
</Properties>
</file>